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5" r:id="rId4"/>
    <p:sldMasterId id="2147483723" r:id="rId5"/>
  </p:sldMasterIdLst>
  <p:notesMasterIdLst>
    <p:notesMasterId r:id="rId20"/>
  </p:notesMasterIdLst>
  <p:handoutMasterIdLst>
    <p:handoutMasterId r:id="rId21"/>
  </p:handoutMasterIdLst>
  <p:sldIdLst>
    <p:sldId id="3680" r:id="rId6"/>
    <p:sldId id="3694" r:id="rId7"/>
    <p:sldId id="3682" r:id="rId8"/>
    <p:sldId id="3695" r:id="rId9"/>
    <p:sldId id="3696" r:id="rId10"/>
    <p:sldId id="3698" r:id="rId11"/>
    <p:sldId id="3699" r:id="rId12"/>
    <p:sldId id="3700" r:id="rId13"/>
    <p:sldId id="262" r:id="rId14"/>
    <p:sldId id="263" r:id="rId15"/>
    <p:sldId id="265" r:id="rId16"/>
    <p:sldId id="264" r:id="rId17"/>
    <p:sldId id="266" r:id="rId18"/>
    <p:sldId id="3701" r:id="rId19"/>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521415D9-36F7-43E2-AB2F-B90AF26B5E84}">
      <p14:sectionLst xmlns:p14="http://schemas.microsoft.com/office/powerpoint/2010/main">
        <p14:section name="Default Section" id="{39069500-490A-AC47-BA23-69417AF67B92}">
          <p14:sldIdLst/>
        </p14:section>
        <p14:section name="Default Section" id="{C81361D6-EF04-4409-9CA2-8EB09FCBD8DA}">
          <p14:sldIdLst/>
        </p14:section>
        <p14:section name="Closing" id="{9CCE3243-7A48-0B4F-95EE-C3127644F496}">
          <p14:sldIdLst>
            <p14:sldId id="3680"/>
            <p14:sldId id="3694"/>
            <p14:sldId id="3682"/>
            <p14:sldId id="3695"/>
            <p14:sldId id="3696"/>
            <p14:sldId id="3698"/>
            <p14:sldId id="3699"/>
            <p14:sldId id="3700"/>
            <p14:sldId id="262"/>
            <p14:sldId id="263"/>
            <p14:sldId id="265"/>
            <p14:sldId id="264"/>
            <p14:sldId id="266"/>
            <p14:sldId id="3701"/>
          </p14:sldIdLst>
        </p14:section>
        <p14:section name="Default Section" id="{94BF0DAD-FBF4-4F24-90AE-AD3E29A8AA63}">
          <p14:sldIdLst/>
        </p14:section>
      </p14:sectionLst>
    </p:ext>
    <p:ext uri="{EFAFB233-063F-42B5-8137-9DF3F51BA10A}">
      <p15:sldGuideLst xmlns:p15="http://schemas.microsoft.com/office/powerpoint/2012/main">
        <p15:guide id="1" pos="325" userDrawn="1">
          <p15:clr>
            <a:srgbClr val="A4A3A4"/>
          </p15:clr>
        </p15:guide>
        <p15:guide id="2" orient="horz" pos="459"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C8D3C25-3E44-9A32-E151-1AA965D86CCF}" name="Bueti, Maria Cristina" initials="BMC" userId="S::cristina.bueti@itu.int::588e8681-5ca4-4ffa-b6a0-fd90153878ab" providerId="AD"/>
  <p188:author id="{8D06E82C-4AD9-3B38-CF99-EEA5096344B9}" name="Papp, Victoria" initials="PV" userId="S::victoria.papp@itu.int::e8818399-9963-47d6-839d-053d4d344b7f" providerId="AD"/>
  <p188:author id="{6C99DC7F-492C-A87E-598A-425D53B788DA}" name="Papp, Victoria" initials="PV" userId="Papp, Victoria" providerId="None"/>
  <p188:author id="{BB73C187-DF80-8B61-4E65-DD10339FEEF9}" name="TSB" initials="CC" userId="TSB" providerId="None"/>
  <p188:author id="{C2350B8C-4082-FF23-7E9C-394475595596}" name="Zhao, Yining " initials="YZ" userId="Zhao, Yining " providerId="None"/>
  <p188:author id="{9DD061B8-F81E-741C-639D-C278B952C895}" name="V" initials="VP" userId="V"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Guest User" initials="GU" lastIdx="1" clrIdx="0">
    <p:extLst>
      <p:ext uri="{19B8F6BF-5375-455C-9EA6-DF929625EA0E}">
        <p15:presenceInfo xmlns:p15="http://schemas.microsoft.com/office/powerpoint/2012/main" userId="S::urn:spo:anon#af20a94abe0917142804f53d57c771ccefcded1e0baf7bf1628b1c851133bc86::" providerId="AD"/>
      </p:ext>
    </p:extLst>
  </p:cmAuthor>
  <p:cmAuthor id="2" name="Ngwenya, Babusi" initials="NB" lastIdx="2" clrIdx="1">
    <p:extLst>
      <p:ext uri="{19B8F6BF-5375-455C-9EA6-DF929625EA0E}">
        <p15:presenceInfo xmlns:p15="http://schemas.microsoft.com/office/powerpoint/2012/main" userId="S::babusi.ngwenya@itu.int::2e9cabc3-7061-41bc-93ec-f1b51b1f242d" providerId="AD"/>
      </p:ext>
    </p:extLst>
  </p:cmAuthor>
  <p:cmAuthor id="3" name="Martinez Roura, Guillem" initials="MG" lastIdx="1" clrIdx="2">
    <p:extLst>
      <p:ext uri="{19B8F6BF-5375-455C-9EA6-DF929625EA0E}">
        <p15:presenceInfo xmlns:p15="http://schemas.microsoft.com/office/powerpoint/2012/main" userId="S::guillem.martinez-roura@itu.int::11e2eadc-2f3e-421a-bfd4-1179775cc9f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EE90"/>
    <a:srgbClr val="ADD8E6"/>
    <a:srgbClr val="FFFF00"/>
    <a:srgbClr val="333333"/>
    <a:srgbClr val="4285F4"/>
    <a:srgbClr val="1E3A5F"/>
    <a:srgbClr val="00FFFF"/>
    <a:srgbClr val="FFD700"/>
    <a:srgbClr val="FCD307"/>
    <a:srgbClr val="FFC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3377" autoAdjust="0"/>
  </p:normalViewPr>
  <p:slideViewPr>
    <p:cSldViewPr snapToGrid="0">
      <p:cViewPr varScale="1">
        <p:scale>
          <a:sx n="69" d="100"/>
          <a:sy n="69" d="100"/>
        </p:scale>
        <p:origin x="1234" y="38"/>
      </p:cViewPr>
      <p:guideLst>
        <p:guide pos="325"/>
        <p:guide orient="horz" pos="459"/>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F32452-3746-3341-95BE-425B043A057A}" type="datetimeFigureOut">
              <a:rPr lang="en-US" smtClean="0"/>
              <a:t>8/16/2024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305D90-E57A-6D45-8000-6A252EE59F0F}" type="slidenum">
              <a:rPr lang="en-US" smtClean="0"/>
              <a:t>‹#›</a:t>
            </a:fld>
            <a:endParaRPr lang="en-US"/>
          </a:p>
        </p:txBody>
      </p:sp>
    </p:spTree>
    <p:extLst>
      <p:ext uri="{BB962C8B-B14F-4D97-AF65-F5344CB8AC3E}">
        <p14:creationId xmlns:p14="http://schemas.microsoft.com/office/powerpoint/2010/main" val="1522649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C07C42-881F-814E-AAD7-5E4ACF7C9EFB}" type="datetimeFigureOut">
              <a:rPr lang="en-US" smtClean="0"/>
              <a:t>8/16/2024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FE37A-7181-164D-A063-912F8E130180}" type="slidenum">
              <a:rPr lang="en-US" smtClean="0"/>
              <a:t>‹#›</a:t>
            </a:fld>
            <a:endParaRPr lang="en-US"/>
          </a:p>
        </p:txBody>
      </p:sp>
    </p:spTree>
    <p:extLst>
      <p:ext uri="{BB962C8B-B14F-4D97-AF65-F5344CB8AC3E}">
        <p14:creationId xmlns:p14="http://schemas.microsoft.com/office/powerpoint/2010/main" val="1178229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3</a:t>
            </a:fld>
            <a:endParaRPr lang="en-US"/>
          </a:p>
        </p:txBody>
      </p:sp>
    </p:spTree>
    <p:extLst>
      <p:ext uri="{BB962C8B-B14F-4D97-AF65-F5344CB8AC3E}">
        <p14:creationId xmlns:p14="http://schemas.microsoft.com/office/powerpoint/2010/main" val="2359352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70000"/>
              </a:lnSpc>
              <a:spcBef>
                <a:spcPts val="0"/>
              </a:spcBef>
              <a:spcAft>
                <a:spcPts val="0"/>
              </a:spcAft>
              <a:buSzPts val="852"/>
              <a:buNone/>
            </a:pPr>
            <a:r>
              <a:rPr lang="en-US" sz="1200" dirty="0"/>
              <a:t>Enterprise Custom Solutions: </a:t>
            </a:r>
          </a:p>
          <a:p>
            <a:pPr marL="457200" lvl="0" indent="-339725" algn="l" rtl="0">
              <a:lnSpc>
                <a:spcPct val="70000"/>
              </a:lnSpc>
              <a:spcBef>
                <a:spcPts val="0"/>
              </a:spcBef>
              <a:spcAft>
                <a:spcPts val="0"/>
              </a:spcAft>
              <a:buSzPts val="1750"/>
              <a:buChar char="-"/>
            </a:pPr>
            <a:r>
              <a:rPr lang="en-US" sz="1200" dirty="0"/>
              <a:t>Resume Parsing &amp; Jobs Recommendations, </a:t>
            </a:r>
            <a:r>
              <a:rPr lang="en-US" sz="1200" dirty="0" err="1"/>
              <a:t>Niajiri</a:t>
            </a:r>
            <a:r>
              <a:rPr lang="en-US" sz="1200" dirty="0"/>
              <a:t> Platform Limited. </a:t>
            </a:r>
          </a:p>
          <a:p>
            <a:pPr marL="457200" lvl="0" indent="-339725" algn="l" rtl="0">
              <a:lnSpc>
                <a:spcPct val="70000"/>
              </a:lnSpc>
              <a:spcBef>
                <a:spcPts val="0"/>
              </a:spcBef>
              <a:spcAft>
                <a:spcPts val="0"/>
              </a:spcAft>
              <a:buSzPts val="1750"/>
              <a:buChar char="-"/>
            </a:pPr>
            <a:r>
              <a:rPr lang="en-US" sz="1200" dirty="0"/>
              <a:t>Customer’s Assistant </a:t>
            </a:r>
            <a:r>
              <a:rPr lang="en-US" sz="1200" dirty="0" err="1"/>
              <a:t>ChatBot</a:t>
            </a:r>
            <a:r>
              <a:rPr lang="en-US" sz="1200" dirty="0"/>
              <a:t>, </a:t>
            </a:r>
            <a:r>
              <a:rPr lang="en-US" sz="1200" dirty="0" err="1"/>
              <a:t>AwamuPay</a:t>
            </a:r>
            <a:r>
              <a:rPr lang="en-US" sz="1200" dirty="0"/>
              <a:t>. </a:t>
            </a:r>
          </a:p>
          <a:p>
            <a:pPr marL="457200" lvl="0" indent="-339725" algn="l" rtl="0">
              <a:lnSpc>
                <a:spcPct val="70000"/>
              </a:lnSpc>
              <a:spcBef>
                <a:spcPts val="0"/>
              </a:spcBef>
              <a:spcAft>
                <a:spcPts val="0"/>
              </a:spcAft>
              <a:buSzPts val="1750"/>
              <a:buChar char="-"/>
            </a:pPr>
            <a:r>
              <a:rPr lang="en-US" sz="1200" dirty="0" err="1"/>
              <a:t>iPFGPT</a:t>
            </a:r>
            <a:r>
              <a:rPr lang="en-US" sz="1200" dirty="0"/>
              <a:t> - RAG Based System For </a:t>
            </a:r>
            <a:r>
              <a:rPr lang="en-US" sz="1200" dirty="0" err="1"/>
              <a:t>iPF</a:t>
            </a:r>
            <a:r>
              <a:rPr lang="en-US" sz="1200" dirty="0"/>
              <a:t> </a:t>
            </a:r>
            <a:r>
              <a:rPr lang="en-US" sz="1200" dirty="0" err="1"/>
              <a:t>Softwares</a:t>
            </a:r>
            <a:r>
              <a:rPr lang="en-US" sz="1200" dirty="0"/>
              <a:t>, </a:t>
            </a:r>
            <a:r>
              <a:rPr lang="en-US" sz="1200" dirty="0" err="1"/>
              <a:t>iPF</a:t>
            </a:r>
            <a:r>
              <a:rPr lang="en-US" sz="1200" dirty="0"/>
              <a:t> </a:t>
            </a:r>
            <a:r>
              <a:rPr lang="en-US" sz="1200" dirty="0" err="1"/>
              <a:t>SOftwares</a:t>
            </a:r>
            <a:r>
              <a:rPr lang="en-US" sz="1200" dirty="0"/>
              <a:t>. </a:t>
            </a:r>
          </a:p>
          <a:p>
            <a:pPr marL="457200" lvl="0" indent="-339725" algn="l" rtl="0">
              <a:lnSpc>
                <a:spcPct val="70000"/>
              </a:lnSpc>
              <a:spcBef>
                <a:spcPts val="0"/>
              </a:spcBef>
              <a:spcAft>
                <a:spcPts val="0"/>
              </a:spcAft>
              <a:buSzPts val="1750"/>
              <a:buChar char="-"/>
            </a:pPr>
            <a:r>
              <a:rPr lang="en-US" sz="1200" dirty="0"/>
              <a:t>Semantic Powered Search Feature &amp; Products List Personalization, </a:t>
            </a:r>
            <a:r>
              <a:rPr lang="en-US" sz="1200" dirty="0" err="1"/>
              <a:t>Biashara</a:t>
            </a:r>
            <a:r>
              <a:rPr lang="en-US" sz="1200" dirty="0"/>
              <a:t> Plus Limited. </a:t>
            </a:r>
          </a:p>
          <a:p>
            <a:pPr marL="0" lvl="0" indent="0" algn="l" rtl="0">
              <a:lnSpc>
                <a:spcPct val="70000"/>
              </a:lnSpc>
              <a:spcBef>
                <a:spcPts val="0"/>
              </a:spcBef>
              <a:spcAft>
                <a:spcPts val="0"/>
              </a:spcAft>
              <a:buSzPts val="852"/>
              <a:buNone/>
            </a:pPr>
            <a:endParaRPr lang="en-US" sz="1200" dirty="0"/>
          </a:p>
          <a:p>
            <a:pPr marL="0" lvl="0" indent="0" algn="l" rtl="0">
              <a:lnSpc>
                <a:spcPct val="70000"/>
              </a:lnSpc>
              <a:spcBef>
                <a:spcPts val="0"/>
              </a:spcBef>
              <a:spcAft>
                <a:spcPts val="0"/>
              </a:spcAft>
              <a:buSzPts val="852"/>
              <a:buNone/>
            </a:pPr>
            <a:r>
              <a:rPr lang="en-US" sz="1200" dirty="0"/>
              <a:t>Research: </a:t>
            </a:r>
          </a:p>
          <a:p>
            <a:pPr marL="457200" lvl="0" indent="-339725" algn="l" rtl="0">
              <a:lnSpc>
                <a:spcPct val="70000"/>
              </a:lnSpc>
              <a:spcBef>
                <a:spcPts val="1000"/>
              </a:spcBef>
              <a:spcAft>
                <a:spcPts val="0"/>
              </a:spcAft>
              <a:buSzPts val="1750"/>
              <a:buChar char="-"/>
            </a:pPr>
            <a:r>
              <a:rPr lang="en-US" sz="1200" dirty="0"/>
              <a:t>Open Source various Fine-tuned LLM for Swahili Language Example. Swahili Gemma, Llama, </a:t>
            </a:r>
            <a:r>
              <a:rPr lang="en-US" sz="1200" dirty="0" err="1"/>
              <a:t>Mixtral</a:t>
            </a:r>
            <a:r>
              <a:rPr lang="en-US" sz="1200" dirty="0"/>
              <a:t> etc. </a:t>
            </a:r>
          </a:p>
          <a:p>
            <a:pPr marL="457200" lvl="0" indent="-339725" algn="l" rtl="0">
              <a:lnSpc>
                <a:spcPct val="70000"/>
              </a:lnSpc>
              <a:spcBef>
                <a:spcPts val="0"/>
              </a:spcBef>
              <a:spcAft>
                <a:spcPts val="0"/>
              </a:spcAft>
              <a:buSzPts val="1750"/>
              <a:buChar char="-"/>
            </a:pPr>
            <a:r>
              <a:rPr lang="en-US" sz="1200" dirty="0" err="1"/>
              <a:t>AviLaMa</a:t>
            </a:r>
            <a:r>
              <a:rPr lang="en-US" sz="1200" dirty="0"/>
              <a:t> : African Vision-Languages Pre-Training Model. [Learn Visual Concepts Directly From African Language Supervision, A work towards zero shot image retrieval and ranking tasks, zero image classification, visual QA &amp; Conversational AI, Art &amp; Image generation guiding &amp; condition task, text image analysis and content moderation all done in our African Languages. ]</a:t>
            </a:r>
          </a:p>
          <a:p>
            <a:pPr marL="457200" lvl="0" indent="-339725" algn="l" rtl="0">
              <a:lnSpc>
                <a:spcPct val="70000"/>
              </a:lnSpc>
              <a:spcBef>
                <a:spcPts val="0"/>
              </a:spcBef>
              <a:spcAft>
                <a:spcPts val="0"/>
              </a:spcAft>
              <a:buSzPts val="1750"/>
              <a:buChar char="-"/>
            </a:pPr>
            <a:r>
              <a:rPr lang="en-US" sz="1200" dirty="0"/>
              <a:t>African Languages Datasets to power various LLM research &amp; development in Africa. </a:t>
            </a:r>
          </a:p>
          <a:p>
            <a:pPr marL="457200" lvl="0" indent="-339725" algn="l" rtl="0">
              <a:lnSpc>
                <a:spcPct val="70000"/>
              </a:lnSpc>
              <a:spcBef>
                <a:spcPts val="0"/>
              </a:spcBef>
              <a:spcAft>
                <a:spcPts val="0"/>
              </a:spcAft>
              <a:buSzPts val="1750"/>
              <a:buChar char="-"/>
            </a:pPr>
            <a:r>
              <a:rPr lang="en-US" sz="1200" dirty="0"/>
              <a:t>A Cassava Categorization Way (Detection &amp; Classification) with AI. </a:t>
            </a:r>
          </a:p>
          <a:p>
            <a:pPr marL="457200" lvl="0" indent="-339725" algn="l" rtl="0">
              <a:lnSpc>
                <a:spcPct val="70000"/>
              </a:lnSpc>
              <a:spcBef>
                <a:spcPts val="0"/>
              </a:spcBef>
              <a:spcAft>
                <a:spcPts val="0"/>
              </a:spcAft>
              <a:buSzPts val="1750"/>
              <a:buChar char="-"/>
            </a:pPr>
            <a:r>
              <a:rPr lang="en-US" sz="1200" dirty="0"/>
              <a:t>Swahili LLM Evaluation Benchmark Platform. </a:t>
            </a:r>
          </a:p>
          <a:p>
            <a:pPr marL="0" lvl="0" indent="0" algn="l" rtl="0">
              <a:lnSpc>
                <a:spcPct val="90000"/>
              </a:lnSpc>
              <a:spcBef>
                <a:spcPts val="0"/>
              </a:spcBef>
              <a:spcAft>
                <a:spcPts val="0"/>
              </a:spcAft>
              <a:buNone/>
            </a:pPr>
            <a:br>
              <a:rPr lang="en-US" dirty="0"/>
            </a:br>
            <a:r>
              <a:rPr lang="en-US" sz="1200" dirty="0"/>
              <a:t>Our Current In-House Developing Products: Welcome to Join a Waitlist. </a:t>
            </a:r>
          </a:p>
          <a:p>
            <a:pPr marL="0" lvl="0" indent="0" algn="l" rtl="0">
              <a:lnSpc>
                <a:spcPct val="90000"/>
              </a:lnSpc>
              <a:spcBef>
                <a:spcPts val="0"/>
              </a:spcBef>
              <a:spcAft>
                <a:spcPts val="0"/>
              </a:spcAft>
              <a:buNone/>
            </a:pPr>
            <a:r>
              <a:rPr lang="en-US" sz="1200" dirty="0"/>
              <a:t> </a:t>
            </a:r>
          </a:p>
          <a:p>
            <a:pPr marL="457200" lvl="0" indent="-368300" algn="l" rtl="0">
              <a:lnSpc>
                <a:spcPct val="90000"/>
              </a:lnSpc>
              <a:spcBef>
                <a:spcPts val="0"/>
              </a:spcBef>
              <a:spcAft>
                <a:spcPts val="0"/>
              </a:spcAft>
              <a:buSzPts val="2200"/>
              <a:buChar char="-"/>
            </a:pPr>
            <a:r>
              <a:rPr lang="en-US" sz="1200" dirty="0" err="1"/>
              <a:t>Docipro</a:t>
            </a:r>
            <a:r>
              <a:rPr lang="en-US" sz="1200" dirty="0"/>
              <a:t> : Intelligent Document Processing Autopilot, a way to uncover valuable insights effortless from any unstructured data within complex manual business workflow- Powered by AI. </a:t>
            </a:r>
          </a:p>
          <a:p>
            <a:pPr marL="457200" lvl="0" indent="0" algn="l" rtl="0">
              <a:lnSpc>
                <a:spcPct val="90000"/>
              </a:lnSpc>
              <a:spcBef>
                <a:spcPts val="0"/>
              </a:spcBef>
              <a:spcAft>
                <a:spcPts val="0"/>
              </a:spcAft>
              <a:buNone/>
            </a:pPr>
            <a:endParaRPr lang="en-US" sz="1200" dirty="0"/>
          </a:p>
          <a:p>
            <a:pPr marL="457200" lvl="0" indent="-368300" algn="l" rtl="0">
              <a:lnSpc>
                <a:spcPct val="90000"/>
              </a:lnSpc>
              <a:spcBef>
                <a:spcPts val="0"/>
              </a:spcBef>
              <a:spcAft>
                <a:spcPts val="0"/>
              </a:spcAft>
              <a:buSzPts val="2200"/>
              <a:buChar char="-"/>
            </a:pPr>
            <a:r>
              <a:rPr lang="en-US" sz="1200" dirty="0" err="1"/>
              <a:t>Fotopic</a:t>
            </a:r>
            <a:r>
              <a:rPr lang="en-US" sz="1200" dirty="0"/>
              <a:t> : AI-powered photographic App.  Instantly get quality photographic pictures for your single phone-taken photo. This cover different variations, </a:t>
            </a:r>
            <a:r>
              <a:rPr lang="en-US" sz="1200" dirty="0" err="1"/>
              <a:t>lookings</a:t>
            </a:r>
            <a:r>
              <a:rPr lang="en-US" sz="1200" dirty="0"/>
              <a:t>  environment,  clothes </a:t>
            </a:r>
            <a:r>
              <a:rPr lang="en-US" sz="1200" dirty="0" err="1"/>
              <a:t>etc</a:t>
            </a:r>
            <a:r>
              <a:rPr lang="en-US" sz="1200" dirty="0"/>
              <a:t>… </a:t>
            </a:r>
          </a:p>
          <a:p>
            <a:pPr marL="457200" lvl="0" indent="0" algn="l" rtl="0">
              <a:lnSpc>
                <a:spcPct val="90000"/>
              </a:lnSpc>
              <a:spcBef>
                <a:spcPts val="0"/>
              </a:spcBef>
              <a:spcAft>
                <a:spcPts val="0"/>
              </a:spcAft>
              <a:buNone/>
            </a:pPr>
            <a:endParaRPr lang="en-US" sz="1200" dirty="0"/>
          </a:p>
          <a:p>
            <a:pPr marL="457200" lvl="0" indent="-368300" algn="l" rtl="0">
              <a:lnSpc>
                <a:spcPct val="90000"/>
              </a:lnSpc>
              <a:spcBef>
                <a:spcPts val="0"/>
              </a:spcBef>
              <a:spcAft>
                <a:spcPts val="0"/>
              </a:spcAft>
              <a:buSzPts val="2200"/>
              <a:buChar char="-"/>
            </a:pPr>
            <a:r>
              <a:rPr lang="en-US" sz="1200" dirty="0" err="1"/>
              <a:t>Resuma</a:t>
            </a:r>
            <a:r>
              <a:rPr lang="en-US" sz="1200" dirty="0"/>
              <a:t> </a:t>
            </a:r>
            <a:r>
              <a:rPr lang="en-US" sz="1200" dirty="0" err="1"/>
              <a:t>Platfrom</a:t>
            </a:r>
            <a:r>
              <a:rPr lang="en-US" sz="1200" dirty="0"/>
              <a:t> : Brainstorm, Craft </a:t>
            </a:r>
            <a:r>
              <a:rPr lang="en-US" sz="1200" dirty="0" err="1"/>
              <a:t>Profesional</a:t>
            </a:r>
            <a:r>
              <a:rPr lang="en-US" sz="1200" dirty="0"/>
              <a:t> CV &amp; Get your desired Job Instantly, all powered by AI (</a:t>
            </a:r>
            <a:r>
              <a:rPr lang="en-US" sz="1200" dirty="0" err="1"/>
              <a:t>Docipro</a:t>
            </a:r>
            <a:r>
              <a:rPr lang="en-US" sz="1200" dirty="0"/>
              <a:t> &amp; Conversional AI). </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5</a:t>
            </a:fld>
            <a:endParaRPr lang="en-US"/>
          </a:p>
        </p:txBody>
      </p:sp>
    </p:spTree>
    <p:extLst>
      <p:ext uri="{BB962C8B-B14F-4D97-AF65-F5344CB8AC3E}">
        <p14:creationId xmlns:p14="http://schemas.microsoft.com/office/powerpoint/2010/main" val="3270164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10EBA-B7A1-D94B-B48C-E831476143F5}"/>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5A836A-3AB1-5C4B-9B89-1009B92FC9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C8EB4A-3DB6-0C40-BEA9-6B51F297EF1F}"/>
              </a:ext>
            </a:extLst>
          </p:cNvPr>
          <p:cNvSpPr>
            <a:spLocks noGrp="1"/>
          </p:cNvSpPr>
          <p:nvPr>
            <p:ph type="dt" sz="half" idx="10"/>
          </p:nvPr>
        </p:nvSpPr>
        <p:spPr/>
        <p:txBody>
          <a:bodyPr/>
          <a:lstStyle/>
          <a:p>
            <a:fld id="{15C9D292-A04B-5B4F-AE15-D677C56A4EEB}" type="datetimeFigureOut">
              <a:rPr lang="en-US" smtClean="0"/>
              <a:t>8/16/2024</a:t>
            </a:fld>
            <a:endParaRPr lang="en-US"/>
          </a:p>
        </p:txBody>
      </p:sp>
      <p:sp>
        <p:nvSpPr>
          <p:cNvPr id="5" name="Footer Placeholder 4">
            <a:extLst>
              <a:ext uri="{FF2B5EF4-FFF2-40B4-BE49-F238E27FC236}">
                <a16:creationId xmlns:a16="http://schemas.microsoft.com/office/drawing/2014/main" id="{116FFE2F-5827-FB42-AD51-CDE08A01F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5FD2E-CFAE-B64D-BE40-72EE1AC6E615}"/>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3360356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47651-0379-0640-9A5A-C438CC621EC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2518B2-60EC-8E4D-BAF3-0C9012BCDB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326D0F-74E0-B449-821A-EA6F2B3779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B5C52E-A7AE-BA4E-8B05-0CA8044EBD24}"/>
              </a:ext>
            </a:extLst>
          </p:cNvPr>
          <p:cNvSpPr>
            <a:spLocks noGrp="1"/>
          </p:cNvSpPr>
          <p:nvPr>
            <p:ph type="dt" sz="half" idx="10"/>
          </p:nvPr>
        </p:nvSpPr>
        <p:spPr/>
        <p:txBody>
          <a:bodyPr/>
          <a:lstStyle/>
          <a:p>
            <a:fld id="{15C9D292-A04B-5B4F-AE15-D677C56A4EEB}" type="datetimeFigureOut">
              <a:rPr lang="en-US" smtClean="0"/>
              <a:t>8/16/2024</a:t>
            </a:fld>
            <a:endParaRPr lang="en-US"/>
          </a:p>
        </p:txBody>
      </p:sp>
      <p:sp>
        <p:nvSpPr>
          <p:cNvPr id="6" name="Footer Placeholder 5">
            <a:extLst>
              <a:ext uri="{FF2B5EF4-FFF2-40B4-BE49-F238E27FC236}">
                <a16:creationId xmlns:a16="http://schemas.microsoft.com/office/drawing/2014/main" id="{CCD06B6A-4067-4A41-B03B-C97F750F21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AA5483-BF8A-C745-B454-C3AF3A880CFD}"/>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1404212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7635382C-38B0-E545-999C-26F8E375E0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B3746-BFEC-BF44-AC04-1706841C26A2}"/>
              </a:ext>
            </a:extLst>
          </p:cNvPr>
          <p:cNvSpPr>
            <a:spLocks noGrp="1"/>
          </p:cNvSpPr>
          <p:nvPr>
            <p:ph type="dt" sz="half" idx="10"/>
          </p:nvPr>
        </p:nvSpPr>
        <p:spPr/>
        <p:txBody>
          <a:bodyPr/>
          <a:lstStyle/>
          <a:p>
            <a:fld id="{15C9D292-A04B-5B4F-AE15-D677C56A4EEB}" type="datetimeFigureOut">
              <a:rPr lang="en-US" smtClean="0"/>
              <a:t>8/16/2024</a:t>
            </a:fld>
            <a:endParaRPr lang="en-US"/>
          </a:p>
        </p:txBody>
      </p:sp>
      <p:sp>
        <p:nvSpPr>
          <p:cNvPr id="5" name="Footer Placeholder 4">
            <a:extLst>
              <a:ext uri="{FF2B5EF4-FFF2-40B4-BE49-F238E27FC236}">
                <a16:creationId xmlns:a16="http://schemas.microsoft.com/office/drawing/2014/main" id="{8C5C44D6-C634-0147-A7AB-10F722B135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EA84E1-4CFF-374D-8B69-3C7FFAEF6274}"/>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681080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44D51D-C06D-3746-BC15-3BFA1D4F5613}"/>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7A5FF0-F9FF-E842-BF5F-633D494776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505C90-EBDD-554D-9F69-42E42D9230FE}"/>
              </a:ext>
            </a:extLst>
          </p:cNvPr>
          <p:cNvSpPr>
            <a:spLocks noGrp="1"/>
          </p:cNvSpPr>
          <p:nvPr>
            <p:ph type="dt" sz="half" idx="10"/>
          </p:nvPr>
        </p:nvSpPr>
        <p:spPr/>
        <p:txBody>
          <a:bodyPr/>
          <a:lstStyle/>
          <a:p>
            <a:fld id="{15C9D292-A04B-5B4F-AE15-D677C56A4EEB}" type="datetimeFigureOut">
              <a:rPr lang="en-US" smtClean="0"/>
              <a:t>8/16/2024</a:t>
            </a:fld>
            <a:endParaRPr lang="en-US"/>
          </a:p>
        </p:txBody>
      </p:sp>
      <p:sp>
        <p:nvSpPr>
          <p:cNvPr id="5" name="Footer Placeholder 4">
            <a:extLst>
              <a:ext uri="{FF2B5EF4-FFF2-40B4-BE49-F238E27FC236}">
                <a16:creationId xmlns:a16="http://schemas.microsoft.com/office/drawing/2014/main" id="{A6A0D4FD-224F-B94D-A185-D47344CB2F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0A4278-361B-0C44-B817-15079F50DF6C}"/>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270138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2C22F-D06A-450D-5822-72C0A3B035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80062D-6941-3DE8-0C82-D1984AE0E6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12B492-67E1-550E-2654-4FB9A66335D3}"/>
              </a:ext>
            </a:extLst>
          </p:cNvPr>
          <p:cNvSpPr>
            <a:spLocks noGrp="1"/>
          </p:cNvSpPr>
          <p:nvPr>
            <p:ph type="dt" sz="half" idx="10"/>
          </p:nvPr>
        </p:nvSpPr>
        <p:spPr/>
        <p:txBody>
          <a:bodyPr/>
          <a:lstStyle/>
          <a:p>
            <a:fld id="{6EC83ABB-9F61-4A63-8844-34A9E2CB80C2}" type="datetimeFigureOut">
              <a:rPr lang="en-US" smtClean="0"/>
              <a:t>8/16/2024</a:t>
            </a:fld>
            <a:endParaRPr lang="en-US"/>
          </a:p>
        </p:txBody>
      </p:sp>
      <p:sp>
        <p:nvSpPr>
          <p:cNvPr id="5" name="Footer Placeholder 4">
            <a:extLst>
              <a:ext uri="{FF2B5EF4-FFF2-40B4-BE49-F238E27FC236}">
                <a16:creationId xmlns:a16="http://schemas.microsoft.com/office/drawing/2014/main" id="{A9B93C93-8F3B-566D-306C-0BE101680F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DF3D77-FF6C-E1C3-DB17-2125081C87EC}"/>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2179674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07AAD-B9E9-BA5C-26A3-7F7C208EAA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4C9F70-78BC-FDC3-6380-58422D030B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D6D889-355F-367D-F5AD-03C82022AC31}"/>
              </a:ext>
            </a:extLst>
          </p:cNvPr>
          <p:cNvSpPr>
            <a:spLocks noGrp="1"/>
          </p:cNvSpPr>
          <p:nvPr>
            <p:ph type="dt" sz="half" idx="10"/>
          </p:nvPr>
        </p:nvSpPr>
        <p:spPr/>
        <p:txBody>
          <a:bodyPr/>
          <a:lstStyle/>
          <a:p>
            <a:fld id="{6EC83ABB-9F61-4A63-8844-34A9E2CB80C2}" type="datetimeFigureOut">
              <a:rPr lang="en-US" smtClean="0"/>
              <a:t>8/16/2024</a:t>
            </a:fld>
            <a:endParaRPr lang="en-US"/>
          </a:p>
        </p:txBody>
      </p:sp>
      <p:sp>
        <p:nvSpPr>
          <p:cNvPr id="5" name="Footer Placeholder 4">
            <a:extLst>
              <a:ext uri="{FF2B5EF4-FFF2-40B4-BE49-F238E27FC236}">
                <a16:creationId xmlns:a16="http://schemas.microsoft.com/office/drawing/2014/main" id="{C0D44757-DEA1-D1EA-3709-7239EDB302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AAFB6D-074F-017B-AF69-C068B5E112A1}"/>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26136630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88DD5-0722-D107-5217-66BE816389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09A2DF-8FFA-29F7-D1C1-B7EB4904E5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1A9CE1-F1EB-A04F-846A-B62C44AD8CBD}"/>
              </a:ext>
            </a:extLst>
          </p:cNvPr>
          <p:cNvSpPr>
            <a:spLocks noGrp="1"/>
          </p:cNvSpPr>
          <p:nvPr>
            <p:ph type="dt" sz="half" idx="10"/>
          </p:nvPr>
        </p:nvSpPr>
        <p:spPr/>
        <p:txBody>
          <a:bodyPr/>
          <a:lstStyle/>
          <a:p>
            <a:fld id="{6EC83ABB-9F61-4A63-8844-34A9E2CB80C2}" type="datetimeFigureOut">
              <a:rPr lang="en-US" smtClean="0"/>
              <a:t>8/16/2024</a:t>
            </a:fld>
            <a:endParaRPr lang="en-US"/>
          </a:p>
        </p:txBody>
      </p:sp>
      <p:sp>
        <p:nvSpPr>
          <p:cNvPr id="5" name="Footer Placeholder 4">
            <a:extLst>
              <a:ext uri="{FF2B5EF4-FFF2-40B4-BE49-F238E27FC236}">
                <a16:creationId xmlns:a16="http://schemas.microsoft.com/office/drawing/2014/main" id="{E7598666-E90E-E117-9248-BD8888D27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F91685-E2BA-DC05-24D0-65537FB68C42}"/>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1306080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C5A03-81B7-6807-6DBC-DDD0464A17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E47329-31F3-F9F1-FF62-333D88896F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F37442-29D4-A065-FEFC-5272D6E6B6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641AFC-9030-D8DB-A423-703D6E700F9E}"/>
              </a:ext>
            </a:extLst>
          </p:cNvPr>
          <p:cNvSpPr>
            <a:spLocks noGrp="1"/>
          </p:cNvSpPr>
          <p:nvPr>
            <p:ph type="dt" sz="half" idx="10"/>
          </p:nvPr>
        </p:nvSpPr>
        <p:spPr/>
        <p:txBody>
          <a:bodyPr/>
          <a:lstStyle/>
          <a:p>
            <a:fld id="{6EC83ABB-9F61-4A63-8844-34A9E2CB80C2}" type="datetimeFigureOut">
              <a:rPr lang="en-US" smtClean="0"/>
              <a:t>8/16/2024</a:t>
            </a:fld>
            <a:endParaRPr lang="en-US"/>
          </a:p>
        </p:txBody>
      </p:sp>
      <p:sp>
        <p:nvSpPr>
          <p:cNvPr id="6" name="Footer Placeholder 5">
            <a:extLst>
              <a:ext uri="{FF2B5EF4-FFF2-40B4-BE49-F238E27FC236}">
                <a16:creationId xmlns:a16="http://schemas.microsoft.com/office/drawing/2014/main" id="{97C1C081-7935-010D-6C7B-CE54EFAC1B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42821C-5DED-0742-6E37-B6199498216B}"/>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3214018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40162-D950-0D03-38D5-8CD35DF60F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BAE495-E8AD-D0BB-BD6D-B0016E948E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7F6840-D10A-8914-9C2A-8D28312963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A670CC-4ED0-DB30-F31C-565B9505EA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0B26DC-F5D3-1486-088D-61BAEDC000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B49FAF-DF6F-C14B-7CB5-C2D39C17CC37}"/>
              </a:ext>
            </a:extLst>
          </p:cNvPr>
          <p:cNvSpPr>
            <a:spLocks noGrp="1"/>
          </p:cNvSpPr>
          <p:nvPr>
            <p:ph type="dt" sz="half" idx="10"/>
          </p:nvPr>
        </p:nvSpPr>
        <p:spPr/>
        <p:txBody>
          <a:bodyPr/>
          <a:lstStyle/>
          <a:p>
            <a:fld id="{6EC83ABB-9F61-4A63-8844-34A9E2CB80C2}" type="datetimeFigureOut">
              <a:rPr lang="en-US" smtClean="0"/>
              <a:t>8/16/2024</a:t>
            </a:fld>
            <a:endParaRPr lang="en-US"/>
          </a:p>
        </p:txBody>
      </p:sp>
      <p:sp>
        <p:nvSpPr>
          <p:cNvPr id="8" name="Footer Placeholder 7">
            <a:extLst>
              <a:ext uri="{FF2B5EF4-FFF2-40B4-BE49-F238E27FC236}">
                <a16:creationId xmlns:a16="http://schemas.microsoft.com/office/drawing/2014/main" id="{C8F8AB0A-4CD2-944A-2A74-9A177507ED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5BA286-B5E3-52B2-0B58-74EADCD2A25D}"/>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23467062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64AE3-8E97-12C6-6110-E7D90D3AC6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924135-283E-A0EB-9696-4410DA63DE72}"/>
              </a:ext>
            </a:extLst>
          </p:cNvPr>
          <p:cNvSpPr>
            <a:spLocks noGrp="1"/>
          </p:cNvSpPr>
          <p:nvPr>
            <p:ph type="dt" sz="half" idx="10"/>
          </p:nvPr>
        </p:nvSpPr>
        <p:spPr/>
        <p:txBody>
          <a:bodyPr/>
          <a:lstStyle/>
          <a:p>
            <a:fld id="{6EC83ABB-9F61-4A63-8844-34A9E2CB80C2}" type="datetimeFigureOut">
              <a:rPr lang="en-US" smtClean="0"/>
              <a:t>8/16/2024</a:t>
            </a:fld>
            <a:endParaRPr lang="en-US"/>
          </a:p>
        </p:txBody>
      </p:sp>
      <p:sp>
        <p:nvSpPr>
          <p:cNvPr id="4" name="Footer Placeholder 3">
            <a:extLst>
              <a:ext uri="{FF2B5EF4-FFF2-40B4-BE49-F238E27FC236}">
                <a16:creationId xmlns:a16="http://schemas.microsoft.com/office/drawing/2014/main" id="{0F66B800-FC86-E411-F889-4B2A8A6E914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0B5E93-C60A-9399-D2F6-F3AD6C8E53B9}"/>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2083437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70FDD5-C82F-E3E1-9640-85A1FC387FC3}"/>
              </a:ext>
            </a:extLst>
          </p:cNvPr>
          <p:cNvSpPr>
            <a:spLocks noGrp="1"/>
          </p:cNvSpPr>
          <p:nvPr>
            <p:ph type="dt" sz="half" idx="10"/>
          </p:nvPr>
        </p:nvSpPr>
        <p:spPr/>
        <p:txBody>
          <a:bodyPr/>
          <a:lstStyle/>
          <a:p>
            <a:fld id="{6EC83ABB-9F61-4A63-8844-34A9E2CB80C2}" type="datetimeFigureOut">
              <a:rPr lang="en-US" smtClean="0"/>
              <a:t>8/16/2024</a:t>
            </a:fld>
            <a:endParaRPr lang="en-US"/>
          </a:p>
        </p:txBody>
      </p:sp>
      <p:sp>
        <p:nvSpPr>
          <p:cNvPr id="3" name="Footer Placeholder 2">
            <a:extLst>
              <a:ext uri="{FF2B5EF4-FFF2-40B4-BE49-F238E27FC236}">
                <a16:creationId xmlns:a16="http://schemas.microsoft.com/office/drawing/2014/main" id="{186C055F-311F-478D-0F2B-46719B9B92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ADD13A-E11E-CE7A-88E4-34D136F10DA0}"/>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601576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07956-7F1B-D64A-81EE-33611D280180}"/>
              </a:ext>
            </a:extLst>
          </p:cNvPr>
          <p:cNvSpPr>
            <a:spLocks noGrp="1"/>
          </p:cNvSpPr>
          <p:nvPr>
            <p:ph type="title"/>
          </p:nvPr>
        </p:nvSpPr>
        <p:spPr>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6030C54-1346-084E-A011-32C649F25E52}"/>
              </a:ext>
            </a:extLst>
          </p:cNvPr>
          <p:cNvSpPr>
            <a:spLocks noGrp="1"/>
          </p:cNvSpPr>
          <p:nvPr>
            <p:ph idx="1"/>
          </p:nvPr>
        </p:nvSpPr>
        <p:spPr/>
        <p:txBody>
          <a:bodyPr>
            <a:normAutofit/>
          </a:bodyPr>
          <a:lstStyle>
            <a:lvl1pPr>
              <a:defRPr sz="2200"/>
            </a:lvl1pPr>
            <a:lvl2pPr>
              <a:defRPr sz="2200"/>
            </a:lvl2pPr>
            <a:lvl3pPr>
              <a:defRPr sz="2200" i="1"/>
            </a:lvl3pPr>
            <a:lvl4pPr>
              <a:defRPr sz="2200" i="1"/>
            </a:lvl4pPr>
            <a:lvl5pPr>
              <a:defRPr sz="220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579D7E-26A5-1E4D-BEF7-5F189703032B}"/>
              </a:ext>
            </a:extLst>
          </p:cNvPr>
          <p:cNvSpPr>
            <a:spLocks noGrp="1"/>
          </p:cNvSpPr>
          <p:nvPr>
            <p:ph type="dt" sz="half" idx="10"/>
          </p:nvPr>
        </p:nvSpPr>
        <p:spPr/>
        <p:txBody>
          <a:bodyPr/>
          <a:lstStyle/>
          <a:p>
            <a:fld id="{15C9D292-A04B-5B4F-AE15-D677C56A4EEB}" type="datetimeFigureOut">
              <a:rPr lang="en-US" smtClean="0"/>
              <a:t>8/16/2024</a:t>
            </a:fld>
            <a:endParaRPr lang="en-US"/>
          </a:p>
        </p:txBody>
      </p:sp>
      <p:sp>
        <p:nvSpPr>
          <p:cNvPr id="5" name="Footer Placeholder 4">
            <a:extLst>
              <a:ext uri="{FF2B5EF4-FFF2-40B4-BE49-F238E27FC236}">
                <a16:creationId xmlns:a16="http://schemas.microsoft.com/office/drawing/2014/main" id="{27E29323-E874-6449-AACC-82BA685AF4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4F391E-EBB7-AE4F-AB0D-22A81F499632}"/>
              </a:ext>
            </a:extLst>
          </p:cNvPr>
          <p:cNvSpPr>
            <a:spLocks noGrp="1"/>
          </p:cNvSpPr>
          <p:nvPr>
            <p:ph type="sldNum" sz="quarter" idx="12"/>
          </p:nvPr>
        </p:nvSpPr>
        <p:spPr/>
        <p:txBody>
          <a:bodyPr/>
          <a:lstStyle/>
          <a:p>
            <a:fld id="{CD792078-1AB4-D74E-8C48-1FDA2DF02B8F}" type="slidenum">
              <a:rPr lang="en-US" smtClean="0"/>
              <a:t>‹#›</a:t>
            </a:fld>
            <a:endParaRPr lang="en-US"/>
          </a:p>
        </p:txBody>
      </p:sp>
      <p:sp>
        <p:nvSpPr>
          <p:cNvPr id="9" name="TextBox 8">
            <a:extLst>
              <a:ext uri="{FF2B5EF4-FFF2-40B4-BE49-F238E27FC236}">
                <a16:creationId xmlns:a16="http://schemas.microsoft.com/office/drawing/2014/main" id="{E43B781F-F5D9-1C92-67D6-C869AC0EE54B}"/>
              </a:ext>
            </a:extLst>
          </p:cNvPr>
          <p:cNvSpPr txBox="1"/>
          <p:nvPr userDrawn="1"/>
        </p:nvSpPr>
        <p:spPr>
          <a:xfrm>
            <a:off x="1463040" y="697230"/>
            <a:ext cx="184731" cy="369332"/>
          </a:xfrm>
          <a:prstGeom prst="rect">
            <a:avLst/>
          </a:prstGeom>
          <a:noFill/>
        </p:spPr>
        <p:txBody>
          <a:bodyPr wrap="none" rtlCol="0">
            <a:spAutoFit/>
          </a:bodyPr>
          <a:lstStyle/>
          <a:p>
            <a:endParaRPr lang="en-CH"/>
          </a:p>
        </p:txBody>
      </p:sp>
      <p:sp>
        <p:nvSpPr>
          <p:cNvPr id="10" name="TextBox 9">
            <a:extLst>
              <a:ext uri="{FF2B5EF4-FFF2-40B4-BE49-F238E27FC236}">
                <a16:creationId xmlns:a16="http://schemas.microsoft.com/office/drawing/2014/main" id="{30CE0968-D7D7-9CAF-7BBE-1DF15EB5890F}"/>
              </a:ext>
            </a:extLst>
          </p:cNvPr>
          <p:cNvSpPr txBox="1"/>
          <p:nvPr userDrawn="1"/>
        </p:nvSpPr>
        <p:spPr>
          <a:xfrm>
            <a:off x="1348740" y="697230"/>
            <a:ext cx="184731" cy="369332"/>
          </a:xfrm>
          <a:prstGeom prst="rect">
            <a:avLst/>
          </a:prstGeom>
          <a:noFill/>
        </p:spPr>
        <p:txBody>
          <a:bodyPr wrap="none" rtlCol="0">
            <a:spAutoFit/>
          </a:bodyPr>
          <a:lstStyle/>
          <a:p>
            <a:endParaRPr lang="en-CH"/>
          </a:p>
        </p:txBody>
      </p:sp>
    </p:spTree>
    <p:extLst>
      <p:ext uri="{BB962C8B-B14F-4D97-AF65-F5344CB8AC3E}">
        <p14:creationId xmlns:p14="http://schemas.microsoft.com/office/powerpoint/2010/main" val="35988878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9A975-4ACC-88BE-235F-CE755D8684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110776-032F-FDE2-D726-9CD49FE03D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8FA6EF-8880-8189-489E-BC3024BE33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A421F7-0576-8923-030D-2D14CC5B3C68}"/>
              </a:ext>
            </a:extLst>
          </p:cNvPr>
          <p:cNvSpPr>
            <a:spLocks noGrp="1"/>
          </p:cNvSpPr>
          <p:nvPr>
            <p:ph type="dt" sz="half" idx="10"/>
          </p:nvPr>
        </p:nvSpPr>
        <p:spPr/>
        <p:txBody>
          <a:bodyPr/>
          <a:lstStyle/>
          <a:p>
            <a:fld id="{6EC83ABB-9F61-4A63-8844-34A9E2CB80C2}" type="datetimeFigureOut">
              <a:rPr lang="en-US" smtClean="0"/>
              <a:t>8/16/2024</a:t>
            </a:fld>
            <a:endParaRPr lang="en-US"/>
          </a:p>
        </p:txBody>
      </p:sp>
      <p:sp>
        <p:nvSpPr>
          <p:cNvPr id="6" name="Footer Placeholder 5">
            <a:extLst>
              <a:ext uri="{FF2B5EF4-FFF2-40B4-BE49-F238E27FC236}">
                <a16:creationId xmlns:a16="http://schemas.microsoft.com/office/drawing/2014/main" id="{65B2158D-7499-9C78-E65B-93F190DEC5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44BFBA-7B9E-ADF9-7DAD-3BC4C66BB84C}"/>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16571158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11EC1-6591-279D-A739-6A7540B0D6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50FC00-E894-B76D-9902-5BCBF19BCA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27687AD-3F0B-1B06-3B17-F890D17F12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6B8B21-D0EA-0C7E-7D71-D71745E814E7}"/>
              </a:ext>
            </a:extLst>
          </p:cNvPr>
          <p:cNvSpPr>
            <a:spLocks noGrp="1"/>
          </p:cNvSpPr>
          <p:nvPr>
            <p:ph type="dt" sz="half" idx="10"/>
          </p:nvPr>
        </p:nvSpPr>
        <p:spPr/>
        <p:txBody>
          <a:bodyPr/>
          <a:lstStyle/>
          <a:p>
            <a:fld id="{6EC83ABB-9F61-4A63-8844-34A9E2CB80C2}" type="datetimeFigureOut">
              <a:rPr lang="en-US" smtClean="0"/>
              <a:t>8/16/2024</a:t>
            </a:fld>
            <a:endParaRPr lang="en-US"/>
          </a:p>
        </p:txBody>
      </p:sp>
      <p:sp>
        <p:nvSpPr>
          <p:cNvPr id="6" name="Footer Placeholder 5">
            <a:extLst>
              <a:ext uri="{FF2B5EF4-FFF2-40B4-BE49-F238E27FC236}">
                <a16:creationId xmlns:a16="http://schemas.microsoft.com/office/drawing/2014/main" id="{E9446A8B-A201-54A9-F82C-E821E0FC87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EF4595-9C6D-D36E-8298-D6304EC7951F}"/>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1280401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79DFA-D50A-6105-503A-F2B94243C35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270812-E3E0-7024-10E5-1C5092F016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50ED93-3E9F-C17B-BE17-30C40DE999A4}"/>
              </a:ext>
            </a:extLst>
          </p:cNvPr>
          <p:cNvSpPr>
            <a:spLocks noGrp="1"/>
          </p:cNvSpPr>
          <p:nvPr>
            <p:ph type="dt" sz="half" idx="10"/>
          </p:nvPr>
        </p:nvSpPr>
        <p:spPr/>
        <p:txBody>
          <a:bodyPr/>
          <a:lstStyle/>
          <a:p>
            <a:fld id="{6EC83ABB-9F61-4A63-8844-34A9E2CB80C2}" type="datetimeFigureOut">
              <a:rPr lang="en-US" smtClean="0"/>
              <a:t>8/16/2024</a:t>
            </a:fld>
            <a:endParaRPr lang="en-US"/>
          </a:p>
        </p:txBody>
      </p:sp>
      <p:sp>
        <p:nvSpPr>
          <p:cNvPr id="5" name="Footer Placeholder 4">
            <a:extLst>
              <a:ext uri="{FF2B5EF4-FFF2-40B4-BE49-F238E27FC236}">
                <a16:creationId xmlns:a16="http://schemas.microsoft.com/office/drawing/2014/main" id="{D6EDF34D-447E-0AD9-893A-736966872A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AAD6D4-FD4F-8E9C-4722-9368768A3A93}"/>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25040813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D4295B-3782-FB66-8E49-2F1B5505BA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4285BA-7FD2-C1C5-6A65-D6E7858A67D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D5168A-047B-293A-52B5-753805885DF5}"/>
              </a:ext>
            </a:extLst>
          </p:cNvPr>
          <p:cNvSpPr>
            <a:spLocks noGrp="1"/>
          </p:cNvSpPr>
          <p:nvPr>
            <p:ph type="dt" sz="half" idx="10"/>
          </p:nvPr>
        </p:nvSpPr>
        <p:spPr/>
        <p:txBody>
          <a:bodyPr/>
          <a:lstStyle/>
          <a:p>
            <a:fld id="{6EC83ABB-9F61-4A63-8844-34A9E2CB80C2}" type="datetimeFigureOut">
              <a:rPr lang="en-US" smtClean="0"/>
              <a:t>8/16/2024</a:t>
            </a:fld>
            <a:endParaRPr lang="en-US"/>
          </a:p>
        </p:txBody>
      </p:sp>
      <p:sp>
        <p:nvSpPr>
          <p:cNvPr id="5" name="Footer Placeholder 4">
            <a:extLst>
              <a:ext uri="{FF2B5EF4-FFF2-40B4-BE49-F238E27FC236}">
                <a16:creationId xmlns:a16="http://schemas.microsoft.com/office/drawing/2014/main" id="{8B2CFDA8-5FAE-7258-D5A4-B54DDFCE3D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74A885-983E-3CE2-D086-63E71DF474BF}"/>
              </a:ext>
            </a:extLst>
          </p:cNvPr>
          <p:cNvSpPr>
            <a:spLocks noGrp="1"/>
          </p:cNvSpPr>
          <p:nvPr>
            <p:ph type="sldNum" sz="quarter" idx="12"/>
          </p:nvPr>
        </p:nvSpPr>
        <p:spPr/>
        <p:txBody>
          <a:bodyPr/>
          <a:lstStyle/>
          <a:p>
            <a:fld id="{FD994F66-B543-4237-AFBC-C09FCDE57F95}" type="slidenum">
              <a:rPr lang="en-US" smtClean="0"/>
              <a:t>‹#›</a:t>
            </a:fld>
            <a:endParaRPr lang="en-US"/>
          </a:p>
        </p:txBody>
      </p:sp>
    </p:spTree>
    <p:extLst>
      <p:ext uri="{BB962C8B-B14F-4D97-AF65-F5344CB8AC3E}">
        <p14:creationId xmlns:p14="http://schemas.microsoft.com/office/powerpoint/2010/main" val="2604518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07956-7F1B-D64A-81EE-33611D280180}"/>
              </a:ext>
            </a:extLst>
          </p:cNvPr>
          <p:cNvSpPr>
            <a:spLocks noGrp="1"/>
          </p:cNvSpPr>
          <p:nvPr>
            <p:ph type="title"/>
          </p:nvPr>
        </p:nvSpPr>
        <p:spPr>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6030C54-1346-084E-A011-32C649F25E52}"/>
              </a:ext>
            </a:extLst>
          </p:cNvPr>
          <p:cNvSpPr>
            <a:spLocks noGrp="1"/>
          </p:cNvSpPr>
          <p:nvPr>
            <p:ph idx="1"/>
          </p:nvPr>
        </p:nvSpPr>
        <p:spPr/>
        <p:txBody>
          <a:bodyPr>
            <a:normAutofit/>
          </a:bodyPr>
          <a:lstStyle>
            <a:lvl1pPr>
              <a:defRPr sz="2200"/>
            </a:lvl1pPr>
            <a:lvl2pPr>
              <a:defRPr sz="2200"/>
            </a:lvl2pPr>
            <a:lvl3pPr>
              <a:defRPr sz="2200" i="1"/>
            </a:lvl3pPr>
            <a:lvl4pPr>
              <a:defRPr sz="2200" i="1"/>
            </a:lvl4pPr>
            <a:lvl5pPr>
              <a:defRPr sz="220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579D7E-26A5-1E4D-BEF7-5F189703032B}"/>
              </a:ext>
            </a:extLst>
          </p:cNvPr>
          <p:cNvSpPr>
            <a:spLocks noGrp="1"/>
          </p:cNvSpPr>
          <p:nvPr>
            <p:ph type="dt" sz="half" idx="10"/>
          </p:nvPr>
        </p:nvSpPr>
        <p:spPr/>
        <p:txBody>
          <a:bodyPr/>
          <a:lstStyle/>
          <a:p>
            <a:fld id="{15C9D292-A04B-5B4F-AE15-D677C56A4EEB}" type="datetimeFigureOut">
              <a:rPr lang="en-US" smtClean="0"/>
              <a:t>8/16/2024</a:t>
            </a:fld>
            <a:endParaRPr lang="en-US"/>
          </a:p>
        </p:txBody>
      </p:sp>
      <p:sp>
        <p:nvSpPr>
          <p:cNvPr id="5" name="Footer Placeholder 4">
            <a:extLst>
              <a:ext uri="{FF2B5EF4-FFF2-40B4-BE49-F238E27FC236}">
                <a16:creationId xmlns:a16="http://schemas.microsoft.com/office/drawing/2014/main" id="{27E29323-E874-6449-AACC-82BA685AF4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4F391E-EBB7-AE4F-AB0D-22A81F499632}"/>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4105926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EBFE5-3548-1B44-97FD-24CBB5FED79F}"/>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88E4E-0187-B44D-B13E-0324F4C640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F8FBDC-2427-A94D-A4C9-BEC4037C19E1}"/>
              </a:ext>
            </a:extLst>
          </p:cNvPr>
          <p:cNvSpPr>
            <a:spLocks noGrp="1"/>
          </p:cNvSpPr>
          <p:nvPr>
            <p:ph type="dt" sz="half" idx="10"/>
          </p:nvPr>
        </p:nvSpPr>
        <p:spPr/>
        <p:txBody>
          <a:bodyPr/>
          <a:lstStyle>
            <a:lvl1pPr>
              <a:defRPr>
                <a:latin typeface="AvenirNext LT Pro Regular" panose="020B0504020202020204" pitchFamily="34" charset="77"/>
              </a:defRPr>
            </a:lvl1pPr>
          </a:lstStyle>
          <a:p>
            <a:fld id="{15C9D292-A04B-5B4F-AE15-D677C56A4EEB}" type="datetimeFigureOut">
              <a:rPr lang="en-US" smtClean="0"/>
              <a:pPr/>
              <a:t>8/16/2024</a:t>
            </a:fld>
            <a:endParaRPr lang="en-US"/>
          </a:p>
        </p:txBody>
      </p:sp>
      <p:sp>
        <p:nvSpPr>
          <p:cNvPr id="5" name="Footer Placeholder 4">
            <a:extLst>
              <a:ext uri="{FF2B5EF4-FFF2-40B4-BE49-F238E27FC236}">
                <a16:creationId xmlns:a16="http://schemas.microsoft.com/office/drawing/2014/main" id="{D4B19B95-2A39-3D44-8BBC-1D2E18D23DC2}"/>
              </a:ext>
            </a:extLst>
          </p:cNvPr>
          <p:cNvSpPr>
            <a:spLocks noGrp="1"/>
          </p:cNvSpPr>
          <p:nvPr>
            <p:ph type="ftr" sz="quarter" idx="11"/>
          </p:nvPr>
        </p:nvSpPr>
        <p:spPr/>
        <p:txBody>
          <a:bodyPr/>
          <a:lstStyle>
            <a:lvl1pPr>
              <a:defRPr>
                <a:latin typeface="AvenirNext LT Pro Regular" panose="020B0504020202020204" pitchFamily="34" charset="77"/>
              </a:defRPr>
            </a:lvl1pPr>
          </a:lstStyle>
          <a:p>
            <a:endParaRPr lang="en-US"/>
          </a:p>
        </p:txBody>
      </p:sp>
      <p:sp>
        <p:nvSpPr>
          <p:cNvPr id="6" name="Slide Number Placeholder 5">
            <a:extLst>
              <a:ext uri="{FF2B5EF4-FFF2-40B4-BE49-F238E27FC236}">
                <a16:creationId xmlns:a16="http://schemas.microsoft.com/office/drawing/2014/main" id="{70B905DA-E851-2047-B7AD-4ADC546E228F}"/>
              </a:ext>
            </a:extLst>
          </p:cNvPr>
          <p:cNvSpPr>
            <a:spLocks noGrp="1"/>
          </p:cNvSpPr>
          <p:nvPr>
            <p:ph type="sldNum" sz="quarter" idx="12"/>
          </p:nvPr>
        </p:nvSpPr>
        <p:spPr/>
        <p:txBody>
          <a:bodyPr/>
          <a:lstStyle>
            <a:lvl1pPr>
              <a:defRPr>
                <a:latin typeface="AvenirNext LT Pro Regular" panose="020B0504020202020204" pitchFamily="34" charset="77"/>
              </a:defRPr>
            </a:lvl1pPr>
          </a:lstStyle>
          <a:p>
            <a:fld id="{CD792078-1AB4-D74E-8C48-1FDA2DF02B8F}" type="slidenum">
              <a:rPr lang="en-US" smtClean="0"/>
              <a:pPr/>
              <a:t>‹#›</a:t>
            </a:fld>
            <a:endParaRPr lang="en-US"/>
          </a:p>
        </p:txBody>
      </p:sp>
    </p:spTree>
    <p:extLst>
      <p:ext uri="{BB962C8B-B14F-4D97-AF65-F5344CB8AC3E}">
        <p14:creationId xmlns:p14="http://schemas.microsoft.com/office/powerpoint/2010/main" val="2920217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9693A8-764A-5847-96B5-35405EEADB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1B9B39-D139-8E41-9EB7-957593E016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A18C1E-30D5-DB40-B525-80D33C9C8A89}"/>
              </a:ext>
            </a:extLst>
          </p:cNvPr>
          <p:cNvSpPr>
            <a:spLocks noGrp="1"/>
          </p:cNvSpPr>
          <p:nvPr>
            <p:ph type="dt" sz="half" idx="10"/>
          </p:nvPr>
        </p:nvSpPr>
        <p:spPr/>
        <p:txBody>
          <a:bodyPr/>
          <a:lstStyle/>
          <a:p>
            <a:fld id="{15C9D292-A04B-5B4F-AE15-D677C56A4EEB}" type="datetimeFigureOut">
              <a:rPr lang="en-US" smtClean="0"/>
              <a:t>8/16/2024</a:t>
            </a:fld>
            <a:endParaRPr lang="en-US"/>
          </a:p>
        </p:txBody>
      </p:sp>
      <p:sp>
        <p:nvSpPr>
          <p:cNvPr id="6" name="Footer Placeholder 5">
            <a:extLst>
              <a:ext uri="{FF2B5EF4-FFF2-40B4-BE49-F238E27FC236}">
                <a16:creationId xmlns:a16="http://schemas.microsoft.com/office/drawing/2014/main" id="{DAC33321-38F1-2B40-8979-9605085D46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2BD39E-5E35-EC47-827B-0C5357334FBD}"/>
              </a:ext>
            </a:extLst>
          </p:cNvPr>
          <p:cNvSpPr>
            <a:spLocks noGrp="1"/>
          </p:cNvSpPr>
          <p:nvPr>
            <p:ph type="sldNum" sz="quarter" idx="12"/>
          </p:nvPr>
        </p:nvSpPr>
        <p:spPr/>
        <p:txBody>
          <a:bodyPr/>
          <a:lstStyle/>
          <a:p>
            <a:fld id="{CD792078-1AB4-D74E-8C48-1FDA2DF02B8F}" type="slidenum">
              <a:rPr lang="en-US" smtClean="0"/>
              <a:t>‹#›</a:t>
            </a:fld>
            <a:endParaRPr lang="en-US"/>
          </a:p>
        </p:txBody>
      </p:sp>
      <p:sp>
        <p:nvSpPr>
          <p:cNvPr id="9" name="Title Placeholder 1">
            <a:extLst>
              <a:ext uri="{FF2B5EF4-FFF2-40B4-BE49-F238E27FC236}">
                <a16:creationId xmlns:a16="http://schemas.microsoft.com/office/drawing/2014/main" id="{C11DCD63-1FA2-3E48-AF9C-10252617CB44}"/>
              </a:ext>
            </a:extLst>
          </p:cNvPr>
          <p:cNvSpPr>
            <a:spLocks noGrp="1"/>
          </p:cNvSpPr>
          <p:nvPr>
            <p:ph type="title"/>
          </p:nvPr>
        </p:nvSpPr>
        <p:spPr>
          <a:xfrm>
            <a:off x="3125338" y="18255"/>
            <a:ext cx="8078337" cy="1325563"/>
          </a:xfrm>
          <a:prstGeom prst="rect">
            <a:avLst/>
          </a:prstGeom>
        </p:spPr>
        <p:txBody>
          <a:bodyPr vert="horz" lIns="91440" tIns="45720" rIns="91440" bIns="45720" rtlCol="0" anchor="ctr">
            <a:normAutofit/>
          </a:bodyPr>
          <a:lstStyle/>
          <a:p>
            <a:r>
              <a:rPr lang="en-US"/>
              <a:t>|   Click to edit Master title style</a:t>
            </a:r>
          </a:p>
        </p:txBody>
      </p:sp>
    </p:spTree>
    <p:extLst>
      <p:ext uri="{BB962C8B-B14F-4D97-AF65-F5344CB8AC3E}">
        <p14:creationId xmlns:p14="http://schemas.microsoft.com/office/powerpoint/2010/main" val="2415108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C910B-6945-0D42-8E33-48CD88D176D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43CA427-2A20-BE4B-BDF8-C4BC435BAE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567B63-0312-3D4A-AEE8-4CF24D48DD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55699E-C9E4-1D49-ADD0-6116A2B251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CFCD3A-78A8-154B-B783-90649356C8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B681F-EDBC-1E41-9A36-A09D0BAD66DB}"/>
              </a:ext>
            </a:extLst>
          </p:cNvPr>
          <p:cNvSpPr>
            <a:spLocks noGrp="1"/>
          </p:cNvSpPr>
          <p:nvPr>
            <p:ph type="dt" sz="half" idx="10"/>
          </p:nvPr>
        </p:nvSpPr>
        <p:spPr/>
        <p:txBody>
          <a:bodyPr/>
          <a:lstStyle>
            <a:lvl1pPr>
              <a:defRPr>
                <a:latin typeface="AvenirNext LT Pro Regular" panose="020B0504020202020204" pitchFamily="34" charset="77"/>
              </a:defRPr>
            </a:lvl1pPr>
          </a:lstStyle>
          <a:p>
            <a:fld id="{15C9D292-A04B-5B4F-AE15-D677C56A4EEB}" type="datetimeFigureOut">
              <a:rPr lang="en-US" smtClean="0"/>
              <a:pPr/>
              <a:t>8/16/2024</a:t>
            </a:fld>
            <a:endParaRPr lang="en-US"/>
          </a:p>
        </p:txBody>
      </p:sp>
      <p:sp>
        <p:nvSpPr>
          <p:cNvPr id="8" name="Footer Placeholder 7">
            <a:extLst>
              <a:ext uri="{FF2B5EF4-FFF2-40B4-BE49-F238E27FC236}">
                <a16:creationId xmlns:a16="http://schemas.microsoft.com/office/drawing/2014/main" id="{F88DD1BE-5F1F-EF40-B9EC-542DD55B099F}"/>
              </a:ext>
            </a:extLst>
          </p:cNvPr>
          <p:cNvSpPr>
            <a:spLocks noGrp="1"/>
          </p:cNvSpPr>
          <p:nvPr>
            <p:ph type="ftr" sz="quarter" idx="11"/>
          </p:nvPr>
        </p:nvSpPr>
        <p:spPr/>
        <p:txBody>
          <a:bodyPr/>
          <a:lstStyle>
            <a:lvl1pPr>
              <a:defRPr>
                <a:latin typeface="AvenirNext LT Pro Regular" panose="020B0504020202020204" pitchFamily="34" charset="77"/>
              </a:defRPr>
            </a:lvl1pPr>
          </a:lstStyle>
          <a:p>
            <a:endParaRPr lang="en-US"/>
          </a:p>
        </p:txBody>
      </p:sp>
      <p:sp>
        <p:nvSpPr>
          <p:cNvPr id="9" name="Slide Number Placeholder 8">
            <a:extLst>
              <a:ext uri="{FF2B5EF4-FFF2-40B4-BE49-F238E27FC236}">
                <a16:creationId xmlns:a16="http://schemas.microsoft.com/office/drawing/2014/main" id="{029B77F1-2B56-484E-A3BF-E86D6D681EF3}"/>
              </a:ext>
            </a:extLst>
          </p:cNvPr>
          <p:cNvSpPr>
            <a:spLocks noGrp="1"/>
          </p:cNvSpPr>
          <p:nvPr>
            <p:ph type="sldNum" sz="quarter" idx="12"/>
          </p:nvPr>
        </p:nvSpPr>
        <p:spPr/>
        <p:txBody>
          <a:bodyPr/>
          <a:lstStyle>
            <a:lvl1pPr>
              <a:defRPr>
                <a:latin typeface="AvenirNext LT Pro Regular" panose="020B0504020202020204" pitchFamily="34" charset="77"/>
              </a:defRPr>
            </a:lvl1pPr>
          </a:lstStyle>
          <a:p>
            <a:fld id="{CD792078-1AB4-D74E-8C48-1FDA2DF02B8F}" type="slidenum">
              <a:rPr lang="en-US" smtClean="0"/>
              <a:pPr/>
              <a:t>‹#›</a:t>
            </a:fld>
            <a:endParaRPr lang="en-US"/>
          </a:p>
        </p:txBody>
      </p:sp>
    </p:spTree>
    <p:extLst>
      <p:ext uri="{BB962C8B-B14F-4D97-AF65-F5344CB8AC3E}">
        <p14:creationId xmlns:p14="http://schemas.microsoft.com/office/powerpoint/2010/main" val="3511889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62846E-9D4C-584D-8DAD-14BDB84F8917}"/>
              </a:ext>
            </a:extLst>
          </p:cNvPr>
          <p:cNvSpPr>
            <a:spLocks noGrp="1"/>
          </p:cNvSpPr>
          <p:nvPr>
            <p:ph type="dt" sz="half" idx="10"/>
          </p:nvPr>
        </p:nvSpPr>
        <p:spPr/>
        <p:txBody>
          <a:bodyPr/>
          <a:lstStyle>
            <a:lvl1pPr>
              <a:defRPr>
                <a:latin typeface="AvenirNext LT Pro Regular" panose="020B0504020202020204" pitchFamily="34" charset="77"/>
              </a:defRPr>
            </a:lvl1pPr>
          </a:lstStyle>
          <a:p>
            <a:fld id="{15C9D292-A04B-5B4F-AE15-D677C56A4EEB}" type="datetimeFigureOut">
              <a:rPr lang="en-US" smtClean="0"/>
              <a:pPr/>
              <a:t>8/16/2024</a:t>
            </a:fld>
            <a:endParaRPr lang="en-US"/>
          </a:p>
        </p:txBody>
      </p:sp>
      <p:sp>
        <p:nvSpPr>
          <p:cNvPr id="4" name="Footer Placeholder 3">
            <a:extLst>
              <a:ext uri="{FF2B5EF4-FFF2-40B4-BE49-F238E27FC236}">
                <a16:creationId xmlns:a16="http://schemas.microsoft.com/office/drawing/2014/main" id="{CE48A8C8-C349-1444-9985-1DF007BF566B}"/>
              </a:ext>
            </a:extLst>
          </p:cNvPr>
          <p:cNvSpPr>
            <a:spLocks noGrp="1"/>
          </p:cNvSpPr>
          <p:nvPr>
            <p:ph type="ftr" sz="quarter" idx="11"/>
          </p:nvPr>
        </p:nvSpPr>
        <p:spPr/>
        <p:txBody>
          <a:bodyPr/>
          <a:lstStyle>
            <a:lvl1pPr>
              <a:defRPr>
                <a:latin typeface="AvenirNext LT Pro Regular" panose="020B0504020202020204" pitchFamily="34" charset="77"/>
              </a:defRPr>
            </a:lvl1pPr>
          </a:lstStyle>
          <a:p>
            <a:endParaRPr lang="en-US"/>
          </a:p>
        </p:txBody>
      </p:sp>
      <p:sp>
        <p:nvSpPr>
          <p:cNvPr id="5" name="Slide Number Placeholder 4">
            <a:extLst>
              <a:ext uri="{FF2B5EF4-FFF2-40B4-BE49-F238E27FC236}">
                <a16:creationId xmlns:a16="http://schemas.microsoft.com/office/drawing/2014/main" id="{9758E59E-B97B-694E-AF30-7A30AC9E8EFD}"/>
              </a:ext>
            </a:extLst>
          </p:cNvPr>
          <p:cNvSpPr>
            <a:spLocks noGrp="1"/>
          </p:cNvSpPr>
          <p:nvPr>
            <p:ph type="sldNum" sz="quarter" idx="12"/>
          </p:nvPr>
        </p:nvSpPr>
        <p:spPr/>
        <p:txBody>
          <a:bodyPr/>
          <a:lstStyle>
            <a:lvl1pPr>
              <a:defRPr>
                <a:latin typeface="AvenirNext LT Pro Regular" panose="020B0504020202020204" pitchFamily="34" charset="77"/>
              </a:defRPr>
            </a:lvl1pPr>
          </a:lstStyle>
          <a:p>
            <a:fld id="{CD792078-1AB4-D74E-8C48-1FDA2DF02B8F}" type="slidenum">
              <a:rPr lang="en-US" smtClean="0"/>
              <a:pPr/>
              <a:t>‹#›</a:t>
            </a:fld>
            <a:endParaRPr lang="en-US"/>
          </a:p>
        </p:txBody>
      </p:sp>
    </p:spTree>
    <p:extLst>
      <p:ext uri="{BB962C8B-B14F-4D97-AF65-F5344CB8AC3E}">
        <p14:creationId xmlns:p14="http://schemas.microsoft.com/office/powerpoint/2010/main" val="1519496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BF525C-6108-6E43-B863-FAF1893189A3}"/>
              </a:ext>
            </a:extLst>
          </p:cNvPr>
          <p:cNvSpPr>
            <a:spLocks noGrp="1"/>
          </p:cNvSpPr>
          <p:nvPr>
            <p:ph type="dt" sz="half" idx="10"/>
          </p:nvPr>
        </p:nvSpPr>
        <p:spPr/>
        <p:txBody>
          <a:bodyPr/>
          <a:lstStyle/>
          <a:p>
            <a:fld id="{15C9D292-A04B-5B4F-AE15-D677C56A4EEB}" type="datetimeFigureOut">
              <a:rPr lang="en-US" smtClean="0"/>
              <a:t>8/16/2024</a:t>
            </a:fld>
            <a:endParaRPr lang="en-US"/>
          </a:p>
        </p:txBody>
      </p:sp>
      <p:sp>
        <p:nvSpPr>
          <p:cNvPr id="3" name="Footer Placeholder 2">
            <a:extLst>
              <a:ext uri="{FF2B5EF4-FFF2-40B4-BE49-F238E27FC236}">
                <a16:creationId xmlns:a16="http://schemas.microsoft.com/office/drawing/2014/main" id="{C48E339B-C9F8-E84E-8046-E7A6D0E727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E4FB2D-17DA-834A-A648-EFB6AD035EC3}"/>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3983405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7529-C436-2349-98AC-2F0A9242574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89E632-BA9A-144E-B125-45F61AC893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561D26-0F0E-4844-B545-B9A9E6EC8F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31D033-FCE9-8748-B254-AB37EACC77EC}"/>
              </a:ext>
            </a:extLst>
          </p:cNvPr>
          <p:cNvSpPr>
            <a:spLocks noGrp="1"/>
          </p:cNvSpPr>
          <p:nvPr>
            <p:ph type="dt" sz="half" idx="10"/>
          </p:nvPr>
        </p:nvSpPr>
        <p:spPr/>
        <p:txBody>
          <a:bodyPr/>
          <a:lstStyle>
            <a:lvl1pPr>
              <a:defRPr>
                <a:latin typeface="AvenirNext LT Pro Regular" panose="020B0504020202020204" pitchFamily="34" charset="77"/>
              </a:defRPr>
            </a:lvl1pPr>
          </a:lstStyle>
          <a:p>
            <a:fld id="{15C9D292-A04B-5B4F-AE15-D677C56A4EEB}" type="datetimeFigureOut">
              <a:rPr lang="en-US" smtClean="0"/>
              <a:pPr/>
              <a:t>8/16/2024</a:t>
            </a:fld>
            <a:endParaRPr lang="en-US"/>
          </a:p>
        </p:txBody>
      </p:sp>
      <p:sp>
        <p:nvSpPr>
          <p:cNvPr id="6" name="Footer Placeholder 5">
            <a:extLst>
              <a:ext uri="{FF2B5EF4-FFF2-40B4-BE49-F238E27FC236}">
                <a16:creationId xmlns:a16="http://schemas.microsoft.com/office/drawing/2014/main" id="{4C590579-D5E6-D748-A20F-97E61F8A03D3}"/>
              </a:ext>
            </a:extLst>
          </p:cNvPr>
          <p:cNvSpPr>
            <a:spLocks noGrp="1"/>
          </p:cNvSpPr>
          <p:nvPr>
            <p:ph type="ftr" sz="quarter" idx="11"/>
          </p:nvPr>
        </p:nvSpPr>
        <p:spPr/>
        <p:txBody>
          <a:bodyPr/>
          <a:lstStyle>
            <a:lvl1pPr>
              <a:defRPr>
                <a:latin typeface="AvenirNext LT Pro Regular" panose="020B0504020202020204" pitchFamily="34" charset="77"/>
              </a:defRPr>
            </a:lvl1pPr>
          </a:lstStyle>
          <a:p>
            <a:endParaRPr lang="en-US"/>
          </a:p>
        </p:txBody>
      </p:sp>
      <p:sp>
        <p:nvSpPr>
          <p:cNvPr id="7" name="Slide Number Placeholder 6">
            <a:extLst>
              <a:ext uri="{FF2B5EF4-FFF2-40B4-BE49-F238E27FC236}">
                <a16:creationId xmlns:a16="http://schemas.microsoft.com/office/drawing/2014/main" id="{0754380D-CD5D-FE4F-85BB-406B670AA90C}"/>
              </a:ext>
            </a:extLst>
          </p:cNvPr>
          <p:cNvSpPr>
            <a:spLocks noGrp="1"/>
          </p:cNvSpPr>
          <p:nvPr>
            <p:ph type="sldNum" sz="quarter" idx="12"/>
          </p:nvPr>
        </p:nvSpPr>
        <p:spPr/>
        <p:txBody>
          <a:bodyPr/>
          <a:lstStyle>
            <a:lvl1pPr>
              <a:defRPr>
                <a:latin typeface="AvenirNext LT Pro Regular" panose="020B0504020202020204" pitchFamily="34" charset="77"/>
              </a:defRPr>
            </a:lvl1pPr>
          </a:lstStyle>
          <a:p>
            <a:fld id="{CD792078-1AB4-D74E-8C48-1FDA2DF02B8F}" type="slidenum">
              <a:rPr lang="en-US" smtClean="0"/>
              <a:pPr/>
              <a:t>‹#›</a:t>
            </a:fld>
            <a:endParaRPr lang="en-US"/>
          </a:p>
        </p:txBody>
      </p:sp>
    </p:spTree>
    <p:extLst>
      <p:ext uri="{BB962C8B-B14F-4D97-AF65-F5344CB8AC3E}">
        <p14:creationId xmlns:p14="http://schemas.microsoft.com/office/powerpoint/2010/main" val="30567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1156F8-0345-3A47-8451-B3D424472F4E}"/>
              </a:ext>
            </a:extLst>
          </p:cNvPr>
          <p:cNvSpPr>
            <a:spLocks noGrp="1"/>
          </p:cNvSpPr>
          <p:nvPr>
            <p:ph type="title"/>
          </p:nvPr>
        </p:nvSpPr>
        <p:spPr>
          <a:xfrm>
            <a:off x="3125338" y="18255"/>
            <a:ext cx="8078337" cy="1325563"/>
          </a:xfrm>
          <a:prstGeom prst="rect">
            <a:avLst/>
          </a:prstGeom>
        </p:spPr>
        <p:txBody>
          <a:bodyPr vert="horz" lIns="91440" tIns="45720" rIns="91440" bIns="45720" rtlCol="0" anchor="ctr">
            <a:normAutofit/>
          </a:bodyPr>
          <a:lstStyle/>
          <a:p>
            <a:r>
              <a:rPr lang="en-US"/>
              <a:t>|   Click to edit Master title style</a:t>
            </a:r>
          </a:p>
        </p:txBody>
      </p:sp>
      <p:sp>
        <p:nvSpPr>
          <p:cNvPr id="3" name="Text Placeholder 2">
            <a:extLst>
              <a:ext uri="{FF2B5EF4-FFF2-40B4-BE49-F238E27FC236}">
                <a16:creationId xmlns:a16="http://schemas.microsoft.com/office/drawing/2014/main" id="{39ADFFA7-F4E5-E341-A3BA-8620342FA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5FA162-4E95-3144-83E1-E6E8373298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C9D292-A04B-5B4F-AE15-D677C56A4EEB}" type="datetimeFigureOut">
              <a:rPr lang="en-US" smtClean="0"/>
              <a:t>8/16/2024</a:t>
            </a:fld>
            <a:endParaRPr lang="en-US"/>
          </a:p>
        </p:txBody>
      </p:sp>
      <p:sp>
        <p:nvSpPr>
          <p:cNvPr id="5" name="Footer Placeholder 4">
            <a:extLst>
              <a:ext uri="{FF2B5EF4-FFF2-40B4-BE49-F238E27FC236}">
                <a16:creationId xmlns:a16="http://schemas.microsoft.com/office/drawing/2014/main" id="{36D5AFF5-1F0E-3D45-9604-DB44F4F08B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097B92-EB97-5040-BA50-C0E4501893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92078-1AB4-D74E-8C48-1FDA2DF02B8F}" type="slidenum">
              <a:rPr lang="en-US" smtClean="0"/>
              <a:t>‹#›</a:t>
            </a:fld>
            <a:endParaRPr lang="en-US"/>
          </a:p>
        </p:txBody>
      </p:sp>
      <p:pic>
        <p:nvPicPr>
          <p:cNvPr id="12" name="Picture 11">
            <a:extLst>
              <a:ext uri="{FF2B5EF4-FFF2-40B4-BE49-F238E27FC236}">
                <a16:creationId xmlns:a16="http://schemas.microsoft.com/office/drawing/2014/main" id="{7665A655-89EA-0DA3-F5D4-61342B1C183F}"/>
              </a:ext>
            </a:extLst>
          </p:cNvPr>
          <p:cNvPicPr>
            <a:picLocks noChangeAspect="1"/>
          </p:cNvPicPr>
          <p:nvPr userDrawn="1"/>
        </p:nvPicPr>
        <p:blipFill>
          <a:blip r:embed="rId15"/>
          <a:stretch>
            <a:fillRect/>
          </a:stretch>
        </p:blipFill>
        <p:spPr>
          <a:xfrm>
            <a:off x="10197023" y="5342646"/>
            <a:ext cx="2522974" cy="2376000"/>
          </a:xfrm>
          <a:prstGeom prst="rect">
            <a:avLst/>
          </a:prstGeom>
        </p:spPr>
      </p:pic>
    </p:spTree>
    <p:extLst>
      <p:ext uri="{BB962C8B-B14F-4D97-AF65-F5344CB8AC3E}">
        <p14:creationId xmlns:p14="http://schemas.microsoft.com/office/powerpoint/2010/main" val="3420495073"/>
      </p:ext>
    </p:extLst>
  </p:cSld>
  <p:clrMap bg1="lt1" tx1="dk1" bg2="lt2" tx2="dk2" accent1="accent1" accent2="accent2" accent3="accent3" accent4="accent4" accent5="accent5" accent6="accent6" hlink="hlink" folHlink="folHlink"/>
  <p:sldLayoutIdLst>
    <p:sldLayoutId id="2147483696" r:id="rId1"/>
    <p:sldLayoutId id="2147483722"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txStyles>
    <p:title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Clr>
          <a:srgbClr val="FFC200"/>
        </a:buClr>
        <a:buFont typeface="Wingdings" pitchFamily="2" charset="2"/>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925C42-7297-B21C-8141-E338844E58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F7F8FF-F4CF-6F5E-DB47-8CE1030D4F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C916A3-1107-F385-DBBB-A55FA36B4F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C83ABB-9F61-4A63-8844-34A9E2CB80C2}" type="datetimeFigureOut">
              <a:rPr lang="en-US" smtClean="0"/>
              <a:t>8/16/2024</a:t>
            </a:fld>
            <a:endParaRPr lang="en-US"/>
          </a:p>
        </p:txBody>
      </p:sp>
      <p:sp>
        <p:nvSpPr>
          <p:cNvPr id="5" name="Footer Placeholder 4">
            <a:extLst>
              <a:ext uri="{FF2B5EF4-FFF2-40B4-BE49-F238E27FC236}">
                <a16:creationId xmlns:a16="http://schemas.microsoft.com/office/drawing/2014/main" id="{6D00D999-A300-C469-89AB-ECB410B141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0AB0D4-A33C-52CF-7DEE-B1491F2CDF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994F66-B543-4237-AFBC-C09FCDE57F95}" type="slidenum">
              <a:rPr lang="en-US" smtClean="0"/>
              <a:t>‹#›</a:t>
            </a:fld>
            <a:endParaRPr lang="en-US"/>
          </a:p>
        </p:txBody>
      </p:sp>
    </p:spTree>
    <p:extLst>
      <p:ext uri="{BB962C8B-B14F-4D97-AF65-F5344CB8AC3E}">
        <p14:creationId xmlns:p14="http://schemas.microsoft.com/office/powerpoint/2010/main" val="1440789085"/>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keras.io/api/keras_nlp/models/gemma/gemma_tokenizer/" TargetMode="External"/><Relationship Id="rId1" Type="http://schemas.openxmlformats.org/officeDocument/2006/relationships/slideLayout" Target="../slideLayouts/slideLayout14.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keras.io/api/keras_nlp/models/gemma/gemma_tokenizer/" TargetMode="External"/><Relationship Id="rId1" Type="http://schemas.openxmlformats.org/officeDocument/2006/relationships/slideLayout" Target="../slideLayouts/slideLayout14.xml"/><Relationship Id="rId5" Type="http://schemas.openxmlformats.org/officeDocument/2006/relationships/image" Target="../media/image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4.xml"/><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samwelmollel/jasiri_presentation" TargetMode="External"/><Relationship Id="rId2" Type="http://schemas.openxmlformats.org/officeDocument/2006/relationships/hyperlink" Target="https://github.com/Sartify/JasiriAI_Afrocentric" TargetMode="External"/><Relationship Id="rId1" Type="http://schemas.openxmlformats.org/officeDocument/2006/relationships/slideLayout" Target="../slideLayouts/slideLayout2.xml"/><Relationship Id="rId6" Type="http://schemas.openxmlformats.org/officeDocument/2006/relationships/hyperlink" Target="https://diegomigliavacca.wordpress.com/" TargetMode="External"/><Relationship Id="rId5" Type="http://schemas.openxmlformats.org/officeDocument/2006/relationships/image" Target="../media/image1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hyperlink" Target="mailto:michael.mollel@sartify.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www.sartify.com/"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hyperlink" Target="mailto:info@sartify.com" TargetMode="External"/><Relationship Id="rId4" Type="http://schemas.openxmlformats.org/officeDocument/2006/relationships/hyperlink" Target="https://www.sartify.com/contact-u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4892F1-6DB8-25B6-6857-59E5D707058E}"/>
              </a:ext>
            </a:extLst>
          </p:cNvPr>
          <p:cNvSpPr>
            <a:spLocks noGrp="1"/>
          </p:cNvSpPr>
          <p:nvPr>
            <p:ph type="ctrTitle"/>
          </p:nvPr>
        </p:nvSpPr>
        <p:spPr>
          <a:xfrm>
            <a:off x="0" y="191634"/>
            <a:ext cx="12192000" cy="2387600"/>
          </a:xfrm>
        </p:spPr>
        <p:txBody>
          <a:bodyPr>
            <a:normAutofit/>
          </a:bodyPr>
          <a:lstStyle/>
          <a:p>
            <a:r>
              <a:rPr lang="en-GB" dirty="0"/>
              <a:t>Effective Chunking Strategies for LLMs</a:t>
            </a:r>
            <a:endParaRPr lang="en-US" dirty="0"/>
          </a:p>
        </p:txBody>
      </p:sp>
      <p:sp>
        <p:nvSpPr>
          <p:cNvPr id="5" name="Subtitle 4">
            <a:extLst>
              <a:ext uri="{FF2B5EF4-FFF2-40B4-BE49-F238E27FC236}">
                <a16:creationId xmlns:a16="http://schemas.microsoft.com/office/drawing/2014/main" id="{858D9220-1B5F-6F57-A28F-D37DE2A37AC1}"/>
              </a:ext>
            </a:extLst>
          </p:cNvPr>
          <p:cNvSpPr>
            <a:spLocks noGrp="1"/>
          </p:cNvSpPr>
          <p:nvPr>
            <p:ph type="subTitle" idx="1"/>
          </p:nvPr>
        </p:nvSpPr>
        <p:spPr>
          <a:xfrm>
            <a:off x="1524000" y="4064681"/>
            <a:ext cx="9144000" cy="1655762"/>
          </a:xfrm>
        </p:spPr>
        <p:txBody>
          <a:bodyPr/>
          <a:lstStyle/>
          <a:p>
            <a:r>
              <a:rPr lang="en-GB" dirty="0">
                <a:solidFill>
                  <a:srgbClr val="FFD700"/>
                </a:solidFill>
              </a:rPr>
              <a:t>Dr Michael S. Mollel (PhD)</a:t>
            </a:r>
          </a:p>
          <a:p>
            <a:r>
              <a:rPr lang="en-GB" dirty="0">
                <a:solidFill>
                  <a:srgbClr val="00FFFF"/>
                </a:solidFill>
              </a:rPr>
              <a:t>Co-Founder &amp; CEO  </a:t>
            </a:r>
            <a:r>
              <a:rPr lang="en-GB" dirty="0" err="1">
                <a:solidFill>
                  <a:srgbClr val="00FFFF"/>
                </a:solidFill>
              </a:rPr>
              <a:t>Sartify</a:t>
            </a:r>
            <a:r>
              <a:rPr lang="en-GB" dirty="0">
                <a:solidFill>
                  <a:srgbClr val="00FFFF"/>
                </a:solidFill>
              </a:rPr>
              <a:t> LLC</a:t>
            </a:r>
            <a:endParaRPr lang="en-US" dirty="0">
              <a:solidFill>
                <a:srgbClr val="00FFFF"/>
              </a:solidFill>
            </a:endParaRPr>
          </a:p>
        </p:txBody>
      </p:sp>
      <p:sp>
        <p:nvSpPr>
          <p:cNvPr id="6" name="Rectangle 5">
            <a:extLst>
              <a:ext uri="{FF2B5EF4-FFF2-40B4-BE49-F238E27FC236}">
                <a16:creationId xmlns:a16="http://schemas.microsoft.com/office/drawing/2014/main" id="{04A65295-0D93-4E2C-4032-0B3430619867}"/>
              </a:ext>
            </a:extLst>
          </p:cNvPr>
          <p:cNvSpPr/>
          <p:nvPr/>
        </p:nvSpPr>
        <p:spPr>
          <a:xfrm>
            <a:off x="10161814" y="5230589"/>
            <a:ext cx="1964872" cy="1588180"/>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5B22A88-D514-B25B-4BFC-88E81F4A01A3}"/>
              </a:ext>
            </a:extLst>
          </p:cNvPr>
          <p:cNvPicPr>
            <a:picLocks noChangeAspect="1"/>
          </p:cNvPicPr>
          <p:nvPr/>
        </p:nvPicPr>
        <p:blipFill>
          <a:blip r:embed="rId2"/>
          <a:stretch>
            <a:fillRect/>
          </a:stretch>
        </p:blipFill>
        <p:spPr>
          <a:xfrm>
            <a:off x="4815399" y="4941959"/>
            <a:ext cx="2561201" cy="2412000"/>
          </a:xfrm>
          <a:prstGeom prst="rect">
            <a:avLst/>
          </a:prstGeom>
        </p:spPr>
      </p:pic>
    </p:spTree>
    <p:extLst>
      <p:ext uri="{BB962C8B-B14F-4D97-AF65-F5344CB8AC3E}">
        <p14:creationId xmlns:p14="http://schemas.microsoft.com/office/powerpoint/2010/main" val="3186486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0" y="4608"/>
            <a:ext cx="12192000" cy="1133745"/>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r>
              <a:rPr lang="en-US" b="1" dirty="0">
                <a:solidFill>
                  <a:srgbClr val="0D0D0D"/>
                </a:solidFill>
                <a:latin typeface="Söhne"/>
              </a:rPr>
              <a:t>                          Vocabulary Expansion</a:t>
            </a:r>
            <a:endParaRPr lang="en-US" dirty="0"/>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9100" y="1138353"/>
            <a:ext cx="7465327" cy="5715039"/>
          </a:xfrm>
        </p:spPr>
        <p:txBody>
          <a:bodyPr>
            <a:normAutofit/>
          </a:bodyPr>
          <a:lstStyle/>
          <a:p>
            <a:pPr marL="514350" indent="-514350" algn="just">
              <a:lnSpc>
                <a:spcPct val="100000"/>
              </a:lnSpc>
              <a:buFont typeface="+mj-lt"/>
              <a:buAutoNum type="alphaLcParenR"/>
            </a:pPr>
            <a:r>
              <a:rPr lang="en-US" dirty="0"/>
              <a:t>Get your text corpus (Dataset approx. more than 1B words)</a:t>
            </a:r>
          </a:p>
          <a:p>
            <a:pPr marL="514350" indent="-514350" algn="just">
              <a:lnSpc>
                <a:spcPct val="100000"/>
              </a:lnSpc>
              <a:buFont typeface="+mj-lt"/>
              <a:buAutoNum type="alphaLcParenR"/>
            </a:pPr>
            <a:r>
              <a:rPr lang="en-US" dirty="0"/>
              <a:t>Train dataset with tokenizer model (</a:t>
            </a:r>
            <a:r>
              <a:rPr lang="en-US" b="1" dirty="0" err="1"/>
              <a:t>LLaMA</a:t>
            </a:r>
            <a:r>
              <a:rPr lang="en-US" b="1" dirty="0"/>
              <a:t> 2, LLaMA3, Gemma – Sentence Piece Model</a:t>
            </a:r>
            <a:r>
              <a:rPr lang="en-US" dirty="0"/>
              <a:t>)</a:t>
            </a:r>
            <a:r>
              <a:rPr lang="en-US" sz="3600" dirty="0"/>
              <a:t> </a:t>
            </a:r>
            <a:r>
              <a:rPr lang="en-US" dirty="0">
                <a:hlinkClick r:id="rId2"/>
              </a:rPr>
              <a:t>link</a:t>
            </a:r>
            <a:r>
              <a:rPr lang="en-US" sz="2000" dirty="0"/>
              <a:t>.</a:t>
            </a:r>
          </a:p>
          <a:p>
            <a:pPr marL="514350" indent="-514350" algn="just">
              <a:lnSpc>
                <a:spcPct val="100000"/>
              </a:lnSpc>
              <a:buFont typeface="+mj-lt"/>
              <a:buAutoNum type="alphaLcParenR"/>
            </a:pPr>
            <a:r>
              <a:rPr lang="en-US" dirty="0"/>
              <a:t>Merge the trained tokenizer with the original Foundation model tokenizer by taking the union of vocabularies</a:t>
            </a:r>
          </a:p>
          <a:p>
            <a:pPr marL="514350" indent="-514350" algn="just">
              <a:lnSpc>
                <a:spcPct val="100000"/>
              </a:lnSpc>
              <a:buFont typeface="+mj-lt"/>
              <a:buAutoNum type="alphaLcParenR"/>
            </a:pPr>
            <a:r>
              <a:rPr lang="en-US" dirty="0"/>
              <a:t>Resize LLM's word embeddings and language model head for the new merged vocabulary size</a:t>
            </a:r>
          </a:p>
          <a:p>
            <a:pPr marL="0" indent="0" algn="just">
              <a:buNone/>
            </a:pPr>
            <a:endParaRPr lang="en-US" dirty="0">
              <a:solidFill>
                <a:srgbClr val="0D0D0D"/>
              </a:solidFill>
              <a:latin typeface="Söhne"/>
            </a:endParaRP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6487" y="0"/>
            <a:ext cx="1152000" cy="1152000"/>
          </a:xfrm>
          <a:prstGeom prst="rect">
            <a:avLst/>
          </a:prstGeom>
        </p:spPr>
      </p:pic>
      <p:pic>
        <p:nvPicPr>
          <p:cNvPr id="6" name="Picture 5">
            <a:extLst>
              <a:ext uri="{FF2B5EF4-FFF2-40B4-BE49-F238E27FC236}">
                <a16:creationId xmlns:a16="http://schemas.microsoft.com/office/drawing/2014/main" id="{5CB66F2E-E3EC-FECD-E1A9-CB70F26C95F4}"/>
              </a:ext>
            </a:extLst>
          </p:cNvPr>
          <p:cNvPicPr>
            <a:picLocks noChangeAspect="1"/>
          </p:cNvPicPr>
          <p:nvPr/>
        </p:nvPicPr>
        <p:blipFill>
          <a:blip r:embed="rId4"/>
          <a:stretch>
            <a:fillRect/>
          </a:stretch>
        </p:blipFill>
        <p:spPr>
          <a:xfrm>
            <a:off x="8265446" y="3995872"/>
            <a:ext cx="3921714" cy="2880000"/>
          </a:xfrm>
          <a:prstGeom prst="rect">
            <a:avLst/>
          </a:prstGeom>
        </p:spPr>
      </p:pic>
      <p:pic>
        <p:nvPicPr>
          <p:cNvPr id="7" name="Picture 6">
            <a:extLst>
              <a:ext uri="{FF2B5EF4-FFF2-40B4-BE49-F238E27FC236}">
                <a16:creationId xmlns:a16="http://schemas.microsoft.com/office/drawing/2014/main" id="{1AA7AA19-2F09-A436-A958-46215F865431}"/>
              </a:ext>
            </a:extLst>
          </p:cNvPr>
          <p:cNvPicPr>
            <a:picLocks noChangeAspect="1"/>
          </p:cNvPicPr>
          <p:nvPr/>
        </p:nvPicPr>
        <p:blipFill>
          <a:blip r:embed="rId5"/>
          <a:stretch>
            <a:fillRect/>
          </a:stretch>
        </p:blipFill>
        <p:spPr>
          <a:xfrm>
            <a:off x="7910591" y="1152000"/>
            <a:ext cx="4276569" cy="2880000"/>
          </a:xfrm>
          <a:prstGeom prst="rect">
            <a:avLst/>
          </a:prstGeom>
        </p:spPr>
      </p:pic>
      <p:sp>
        <p:nvSpPr>
          <p:cNvPr id="8" name="Rectangle 7">
            <a:extLst>
              <a:ext uri="{FF2B5EF4-FFF2-40B4-BE49-F238E27FC236}">
                <a16:creationId xmlns:a16="http://schemas.microsoft.com/office/drawing/2014/main" id="{A58FF984-75B1-5E3F-0893-F31CB7DEB141}"/>
              </a:ext>
            </a:extLst>
          </p:cNvPr>
          <p:cNvSpPr/>
          <p:nvPr/>
        </p:nvSpPr>
        <p:spPr>
          <a:xfrm>
            <a:off x="9840036" y="2174543"/>
            <a:ext cx="586854" cy="1865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Swahili</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83DC6813-DD32-CECB-A723-5F156A4AA0EF}"/>
              </a:ext>
            </a:extLst>
          </p:cNvPr>
          <p:cNvSpPr/>
          <p:nvPr/>
        </p:nvSpPr>
        <p:spPr>
          <a:xfrm>
            <a:off x="8967788" y="3614198"/>
            <a:ext cx="2068699" cy="1865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Test with Swahili datasets</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D00502BC-B7CE-03D9-9088-2BB2BBD18E5B}"/>
              </a:ext>
            </a:extLst>
          </p:cNvPr>
          <p:cNvSpPr/>
          <p:nvPr/>
        </p:nvSpPr>
        <p:spPr>
          <a:xfrm>
            <a:off x="9324978" y="6503182"/>
            <a:ext cx="1754375" cy="1881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Test with Swahili datasets</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FCB7C13-E225-CDDA-2D56-F6936C7D7D00}"/>
              </a:ext>
            </a:extLst>
          </p:cNvPr>
          <p:cNvSpPr/>
          <p:nvPr/>
        </p:nvSpPr>
        <p:spPr>
          <a:xfrm>
            <a:off x="10024812" y="4835315"/>
            <a:ext cx="540000" cy="1865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alibri" panose="020F0502020204030204"/>
                <a:ea typeface="+mn-ea"/>
                <a:cs typeface="+mn-cs"/>
              </a:rPr>
              <a:t>Swahili</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E649486-B94E-8135-2911-EB54CEAAC99D}"/>
              </a:ext>
            </a:extLst>
          </p:cNvPr>
          <p:cNvPicPr>
            <a:picLocks noChangeAspect="1"/>
          </p:cNvPicPr>
          <p:nvPr/>
        </p:nvPicPr>
        <p:blipFill rotWithShape="1">
          <a:blip r:embed="rId6"/>
          <a:srcRect l="19138" t="34251" r="20835" b="34824"/>
          <a:stretch/>
        </p:blipFill>
        <p:spPr>
          <a:xfrm>
            <a:off x="56337" y="0"/>
            <a:ext cx="2019300" cy="979714"/>
          </a:xfrm>
          <a:prstGeom prst="rect">
            <a:avLst/>
          </a:prstGeom>
        </p:spPr>
      </p:pic>
    </p:spTree>
    <p:extLst>
      <p:ext uri="{BB962C8B-B14F-4D97-AF65-F5344CB8AC3E}">
        <p14:creationId xmlns:p14="http://schemas.microsoft.com/office/powerpoint/2010/main" val="1605231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0" y="4608"/>
            <a:ext cx="12192000" cy="1133745"/>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pPr algn="ctr"/>
            <a:r>
              <a:rPr lang="en-US" b="1" dirty="0">
                <a:solidFill>
                  <a:srgbClr val="0D0D0D"/>
                </a:solidFill>
                <a:latin typeface="Söhne"/>
              </a:rPr>
              <a:t>Vocabulary Expansion</a:t>
            </a:r>
            <a:endParaRPr lang="en-US" dirty="0"/>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9100" y="1138353"/>
            <a:ext cx="7465327" cy="5715039"/>
          </a:xfrm>
        </p:spPr>
        <p:txBody>
          <a:bodyPr>
            <a:normAutofit/>
          </a:bodyPr>
          <a:lstStyle/>
          <a:p>
            <a:pPr marL="514350" indent="-514350" algn="just">
              <a:lnSpc>
                <a:spcPct val="100000"/>
              </a:lnSpc>
              <a:buFont typeface="+mj-lt"/>
              <a:buAutoNum type="alphaLcParenR"/>
            </a:pPr>
            <a:r>
              <a:rPr lang="en-US" dirty="0"/>
              <a:t>Get your text corpus (Dataset approx. more than 1B words)</a:t>
            </a:r>
          </a:p>
          <a:p>
            <a:pPr marL="514350" indent="-514350" algn="just">
              <a:lnSpc>
                <a:spcPct val="100000"/>
              </a:lnSpc>
              <a:buFont typeface="+mj-lt"/>
              <a:buAutoNum type="alphaLcParenR"/>
            </a:pPr>
            <a:r>
              <a:rPr lang="en-US" dirty="0"/>
              <a:t>Train dataset with tokenizer model (</a:t>
            </a:r>
            <a:r>
              <a:rPr lang="en-US" b="1" dirty="0" err="1"/>
              <a:t>LLaMA</a:t>
            </a:r>
            <a:r>
              <a:rPr lang="en-US" b="1" dirty="0"/>
              <a:t> 2, LLaMA3, Gemma – Sentence Piece Model</a:t>
            </a:r>
            <a:r>
              <a:rPr lang="en-US" dirty="0"/>
              <a:t>)</a:t>
            </a:r>
            <a:r>
              <a:rPr lang="en-US" sz="3600" dirty="0"/>
              <a:t> </a:t>
            </a:r>
            <a:r>
              <a:rPr lang="en-US" dirty="0">
                <a:hlinkClick r:id="rId2"/>
              </a:rPr>
              <a:t>link</a:t>
            </a:r>
            <a:r>
              <a:rPr lang="en-US" sz="2000" dirty="0"/>
              <a:t>.</a:t>
            </a:r>
          </a:p>
          <a:p>
            <a:pPr marL="514350" indent="-514350" algn="just">
              <a:lnSpc>
                <a:spcPct val="100000"/>
              </a:lnSpc>
              <a:buFont typeface="+mj-lt"/>
              <a:buAutoNum type="alphaLcParenR"/>
            </a:pPr>
            <a:r>
              <a:rPr lang="en-US" dirty="0"/>
              <a:t>Merge the trained tokenizer with the original Foundation model tokenizer by taking the union of vocabularies</a:t>
            </a:r>
          </a:p>
          <a:p>
            <a:pPr marL="514350" indent="-514350" algn="just">
              <a:lnSpc>
                <a:spcPct val="100000"/>
              </a:lnSpc>
              <a:buFont typeface="+mj-lt"/>
              <a:buAutoNum type="alphaLcParenR"/>
            </a:pPr>
            <a:r>
              <a:rPr lang="en-US" dirty="0"/>
              <a:t>Resize LLM’s word embeddings and language model head for the new merged vocabulary size</a:t>
            </a:r>
          </a:p>
          <a:p>
            <a:pPr marL="0" indent="0" algn="just">
              <a:buNone/>
            </a:pPr>
            <a:endParaRPr lang="en-US" dirty="0">
              <a:solidFill>
                <a:srgbClr val="0D0D0D"/>
              </a:solidFill>
              <a:latin typeface="Söhne"/>
            </a:endParaRP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6487" y="0"/>
            <a:ext cx="1152000" cy="1152000"/>
          </a:xfrm>
          <a:prstGeom prst="rect">
            <a:avLst/>
          </a:prstGeom>
        </p:spPr>
      </p:pic>
      <p:grpSp>
        <p:nvGrpSpPr>
          <p:cNvPr id="5" name="Group 4">
            <a:extLst>
              <a:ext uri="{FF2B5EF4-FFF2-40B4-BE49-F238E27FC236}">
                <a16:creationId xmlns:a16="http://schemas.microsoft.com/office/drawing/2014/main" id="{C3C40A13-946C-8DDB-2F4E-458A82681BA6}"/>
              </a:ext>
            </a:extLst>
          </p:cNvPr>
          <p:cNvGrpSpPr/>
          <p:nvPr/>
        </p:nvGrpSpPr>
        <p:grpSpPr>
          <a:xfrm>
            <a:off x="7971498" y="2324235"/>
            <a:ext cx="4068000" cy="3240000"/>
            <a:chOff x="8265446" y="3995872"/>
            <a:chExt cx="3921714" cy="2880000"/>
          </a:xfrm>
        </p:grpSpPr>
        <p:pic>
          <p:nvPicPr>
            <p:cNvPr id="6" name="Picture 5">
              <a:extLst>
                <a:ext uri="{FF2B5EF4-FFF2-40B4-BE49-F238E27FC236}">
                  <a16:creationId xmlns:a16="http://schemas.microsoft.com/office/drawing/2014/main" id="{5CB66F2E-E3EC-FECD-E1A9-CB70F26C95F4}"/>
                </a:ext>
              </a:extLst>
            </p:cNvPr>
            <p:cNvPicPr>
              <a:picLocks noChangeAspect="1"/>
            </p:cNvPicPr>
            <p:nvPr/>
          </p:nvPicPr>
          <p:blipFill>
            <a:blip r:embed="rId4"/>
            <a:stretch>
              <a:fillRect/>
            </a:stretch>
          </p:blipFill>
          <p:spPr>
            <a:xfrm>
              <a:off x="8265446" y="3995872"/>
              <a:ext cx="3921714" cy="2880000"/>
            </a:xfrm>
            <a:prstGeom prst="rect">
              <a:avLst/>
            </a:prstGeom>
          </p:spPr>
        </p:pic>
        <p:sp>
          <p:nvSpPr>
            <p:cNvPr id="10" name="Rectangle 9">
              <a:extLst>
                <a:ext uri="{FF2B5EF4-FFF2-40B4-BE49-F238E27FC236}">
                  <a16:creationId xmlns:a16="http://schemas.microsoft.com/office/drawing/2014/main" id="{D00502BC-B7CE-03D9-9088-2BB2BBD18E5B}"/>
                </a:ext>
              </a:extLst>
            </p:cNvPr>
            <p:cNvSpPr/>
            <p:nvPr/>
          </p:nvSpPr>
          <p:spPr>
            <a:xfrm>
              <a:off x="9324978" y="6503182"/>
              <a:ext cx="1754375" cy="1881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Calibri" panose="020F0502020204030204"/>
                  <a:ea typeface="+mn-ea"/>
                  <a:cs typeface="+mn-cs"/>
                </a:rPr>
                <a:t>Test with Swahili datasets</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FCB7C13-E225-CDDA-2D56-F6936C7D7D00}"/>
                </a:ext>
              </a:extLst>
            </p:cNvPr>
            <p:cNvSpPr/>
            <p:nvPr/>
          </p:nvSpPr>
          <p:spPr>
            <a:xfrm>
              <a:off x="10024812" y="4835315"/>
              <a:ext cx="540000" cy="18652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prstClr val="black"/>
                  </a:solidFill>
                  <a:effectLst/>
                  <a:uLnTx/>
                  <a:uFillTx/>
                  <a:latin typeface="Calibri" panose="020F0502020204030204"/>
                  <a:ea typeface="+mn-ea"/>
                  <a:cs typeface="+mn-cs"/>
                </a:rPr>
                <a:t>Swahili</a:t>
              </a:r>
              <a:endPar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2" name="Rectangle: Rounded Corners 11">
            <a:extLst>
              <a:ext uri="{FF2B5EF4-FFF2-40B4-BE49-F238E27FC236}">
                <a16:creationId xmlns:a16="http://schemas.microsoft.com/office/drawing/2014/main" id="{987B26CB-4B26-8E2E-DC62-339B599074D4}"/>
              </a:ext>
            </a:extLst>
          </p:cNvPr>
          <p:cNvSpPr/>
          <p:nvPr/>
        </p:nvSpPr>
        <p:spPr>
          <a:xfrm>
            <a:off x="7946460" y="2419351"/>
            <a:ext cx="4068000" cy="5204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rPr>
              <a:t>Resized Word Embeddings</a:t>
            </a: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E0AA73E6-85A2-6EBA-7A07-270218CBEA9D}"/>
              </a:ext>
            </a:extLst>
          </p:cNvPr>
          <p:cNvPicPr>
            <a:picLocks noChangeAspect="1"/>
          </p:cNvPicPr>
          <p:nvPr/>
        </p:nvPicPr>
        <p:blipFill rotWithShape="1">
          <a:blip r:embed="rId5"/>
          <a:srcRect l="19138" t="34251" r="20835" b="34824"/>
          <a:stretch/>
        </p:blipFill>
        <p:spPr>
          <a:xfrm>
            <a:off x="79904" y="-9039"/>
            <a:ext cx="2019300" cy="979714"/>
          </a:xfrm>
          <a:prstGeom prst="rect">
            <a:avLst/>
          </a:prstGeom>
        </p:spPr>
      </p:pic>
    </p:spTree>
    <p:extLst>
      <p:ext uri="{BB962C8B-B14F-4D97-AF65-F5344CB8AC3E}">
        <p14:creationId xmlns:p14="http://schemas.microsoft.com/office/powerpoint/2010/main" val="1034383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0" y="4608"/>
            <a:ext cx="12192000" cy="1133745"/>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pPr algn="ctr"/>
            <a:r>
              <a:rPr lang="en-US" b="1" dirty="0">
                <a:solidFill>
                  <a:srgbClr val="0D0D0D"/>
                </a:solidFill>
                <a:latin typeface="Söhne"/>
              </a:rPr>
              <a:t>Continue the Pretraining </a:t>
            </a:r>
            <a:endParaRPr lang="en-US" dirty="0"/>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9100" y="1138353"/>
            <a:ext cx="12191999" cy="5715039"/>
          </a:xfrm>
        </p:spPr>
        <p:txBody>
          <a:bodyPr>
            <a:normAutofit/>
          </a:bodyPr>
          <a:lstStyle/>
          <a:p>
            <a:pPr marL="514350" indent="-514350" algn="just">
              <a:lnSpc>
                <a:spcPct val="100000"/>
              </a:lnSpc>
              <a:buFont typeface="+mj-lt"/>
              <a:buAutoNum type="alphaLcParenR"/>
            </a:pPr>
            <a:r>
              <a:rPr lang="en-US" dirty="0"/>
              <a:t>Initialize model with original Foundation model weights</a:t>
            </a:r>
          </a:p>
          <a:p>
            <a:pPr marL="514350" indent="-514350" algn="just">
              <a:lnSpc>
                <a:spcPct val="100000"/>
              </a:lnSpc>
              <a:buFont typeface="+mj-lt"/>
              <a:buAutoNum type="alphaLcParenR"/>
            </a:pPr>
            <a:r>
              <a:rPr lang="en-US" dirty="0"/>
              <a:t>Pretrain on Dataset corpus using Causal Language Modeling (CLM) as an objective</a:t>
            </a:r>
          </a:p>
          <a:p>
            <a:pPr marL="514350" indent="-514350" algn="just">
              <a:lnSpc>
                <a:spcPct val="100000"/>
              </a:lnSpc>
              <a:buFont typeface="+mj-lt"/>
              <a:buAutoNum type="alphaLcParenR"/>
            </a:pPr>
            <a:r>
              <a:rPr lang="en-US" dirty="0"/>
              <a:t>Apply Low-Rank Adaptation (</a:t>
            </a:r>
            <a:r>
              <a:rPr lang="en-US" dirty="0" err="1"/>
              <a:t>LoRA</a:t>
            </a:r>
            <a:r>
              <a:rPr lang="en-US" dirty="0"/>
              <a:t>) for efficient</a:t>
            </a:r>
          </a:p>
          <a:p>
            <a:pPr marL="0" indent="0" algn="just">
              <a:buNone/>
            </a:pPr>
            <a:endParaRPr lang="en-US" dirty="0">
              <a:solidFill>
                <a:srgbClr val="0D0D0D"/>
              </a:solidFill>
              <a:latin typeface="Söhne"/>
            </a:endParaRP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6487" y="0"/>
            <a:ext cx="1152000" cy="1152000"/>
          </a:xfrm>
          <a:prstGeom prst="rect">
            <a:avLst/>
          </a:prstGeom>
        </p:spPr>
      </p:pic>
      <p:pic>
        <p:nvPicPr>
          <p:cNvPr id="5" name="Picture 4">
            <a:extLst>
              <a:ext uri="{FF2B5EF4-FFF2-40B4-BE49-F238E27FC236}">
                <a16:creationId xmlns:a16="http://schemas.microsoft.com/office/drawing/2014/main" id="{013EDA94-B044-8534-88D0-60BAF1967E6C}"/>
              </a:ext>
            </a:extLst>
          </p:cNvPr>
          <p:cNvPicPr>
            <a:picLocks noChangeAspect="1"/>
          </p:cNvPicPr>
          <p:nvPr/>
        </p:nvPicPr>
        <p:blipFill rotWithShape="1">
          <a:blip r:embed="rId3"/>
          <a:srcRect l="2015" t="4602" r="36791" b="4204"/>
          <a:stretch/>
        </p:blipFill>
        <p:spPr>
          <a:xfrm>
            <a:off x="7178778" y="3261814"/>
            <a:ext cx="4910471" cy="3096000"/>
          </a:xfrm>
          <a:prstGeom prst="rect">
            <a:avLst/>
          </a:prstGeom>
        </p:spPr>
      </p:pic>
      <p:pic>
        <p:nvPicPr>
          <p:cNvPr id="6" name="Picture 5">
            <a:extLst>
              <a:ext uri="{FF2B5EF4-FFF2-40B4-BE49-F238E27FC236}">
                <a16:creationId xmlns:a16="http://schemas.microsoft.com/office/drawing/2014/main" id="{E8EC704F-A740-E5C8-7FD2-40FE7A6FC413}"/>
              </a:ext>
            </a:extLst>
          </p:cNvPr>
          <p:cNvPicPr>
            <a:picLocks noChangeAspect="1"/>
          </p:cNvPicPr>
          <p:nvPr/>
        </p:nvPicPr>
        <p:blipFill>
          <a:blip r:embed="rId4"/>
          <a:stretch>
            <a:fillRect/>
          </a:stretch>
        </p:blipFill>
        <p:spPr>
          <a:xfrm>
            <a:off x="10501346" y="4081176"/>
            <a:ext cx="1152244" cy="1152244"/>
          </a:xfrm>
          <a:prstGeom prst="rect">
            <a:avLst/>
          </a:prstGeom>
        </p:spPr>
      </p:pic>
      <p:pic>
        <p:nvPicPr>
          <p:cNvPr id="7" name="Picture 6">
            <a:extLst>
              <a:ext uri="{FF2B5EF4-FFF2-40B4-BE49-F238E27FC236}">
                <a16:creationId xmlns:a16="http://schemas.microsoft.com/office/drawing/2014/main" id="{EFA87308-3332-6DE5-C25D-72E30F684FAB}"/>
              </a:ext>
            </a:extLst>
          </p:cNvPr>
          <p:cNvPicPr>
            <a:picLocks noChangeAspect="1"/>
          </p:cNvPicPr>
          <p:nvPr/>
        </p:nvPicPr>
        <p:blipFill rotWithShape="1">
          <a:blip r:embed="rId5"/>
          <a:srcRect l="1941" t="9923" r="39626" b="20845"/>
          <a:stretch/>
        </p:blipFill>
        <p:spPr>
          <a:xfrm>
            <a:off x="0" y="3429000"/>
            <a:ext cx="7124132" cy="3243617"/>
          </a:xfrm>
          <a:prstGeom prst="rect">
            <a:avLst/>
          </a:prstGeom>
        </p:spPr>
      </p:pic>
      <p:sp>
        <p:nvSpPr>
          <p:cNvPr id="8" name="Rectangle 7">
            <a:extLst>
              <a:ext uri="{FF2B5EF4-FFF2-40B4-BE49-F238E27FC236}">
                <a16:creationId xmlns:a16="http://schemas.microsoft.com/office/drawing/2014/main" id="{B8D017EB-3A2C-00BB-F55F-7FDD501102C2}"/>
              </a:ext>
            </a:extLst>
          </p:cNvPr>
          <p:cNvSpPr/>
          <p:nvPr/>
        </p:nvSpPr>
        <p:spPr>
          <a:xfrm>
            <a:off x="8693624" y="3798627"/>
            <a:ext cx="914400" cy="2456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27E2A2A6-836A-3472-25FA-5981EA9B0F18}"/>
              </a:ext>
            </a:extLst>
          </p:cNvPr>
          <p:cNvPicPr>
            <a:picLocks noChangeAspect="1"/>
          </p:cNvPicPr>
          <p:nvPr/>
        </p:nvPicPr>
        <p:blipFill rotWithShape="1">
          <a:blip r:embed="rId6"/>
          <a:srcRect l="19138" t="34251" r="20835" b="34824"/>
          <a:stretch/>
        </p:blipFill>
        <p:spPr>
          <a:xfrm>
            <a:off x="-9100" y="45064"/>
            <a:ext cx="2019300" cy="979714"/>
          </a:xfrm>
          <a:prstGeom prst="rect">
            <a:avLst/>
          </a:prstGeom>
        </p:spPr>
      </p:pic>
    </p:spTree>
    <p:extLst>
      <p:ext uri="{BB962C8B-B14F-4D97-AF65-F5344CB8AC3E}">
        <p14:creationId xmlns:p14="http://schemas.microsoft.com/office/powerpoint/2010/main" val="1509779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0" y="4608"/>
            <a:ext cx="12192000" cy="1133745"/>
          </a:xfrm>
        </p:spPr>
        <p:style>
          <a:lnRef idx="2">
            <a:schemeClr val="accent1">
              <a:shade val="15000"/>
            </a:schemeClr>
          </a:lnRef>
          <a:fillRef idx="1">
            <a:schemeClr val="accent1"/>
          </a:fillRef>
          <a:effectRef idx="0">
            <a:schemeClr val="accent1"/>
          </a:effectRef>
          <a:fontRef idx="minor">
            <a:schemeClr val="lt1"/>
          </a:fontRef>
        </p:style>
        <p:txBody>
          <a:bodyPr>
            <a:normAutofit/>
          </a:bodyPr>
          <a:lstStyle/>
          <a:p>
            <a:pPr algn="ctr"/>
            <a:r>
              <a:rPr lang="en-US" b="1" dirty="0">
                <a:solidFill>
                  <a:srgbClr val="0D0D0D"/>
                </a:solidFill>
                <a:latin typeface="Söhne"/>
              </a:rPr>
              <a:t>Finetuning for Instruction Following </a:t>
            </a:r>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9100" y="1138353"/>
            <a:ext cx="12191999" cy="5715039"/>
          </a:xfrm>
        </p:spPr>
        <p:txBody>
          <a:bodyPr>
            <a:normAutofit/>
          </a:bodyPr>
          <a:lstStyle/>
          <a:p>
            <a:pPr marL="514350" indent="-514350" algn="just">
              <a:lnSpc>
                <a:spcPct val="100000"/>
              </a:lnSpc>
              <a:buFont typeface="+mj-lt"/>
              <a:buAutoNum type="alphaLcParenR"/>
            </a:pPr>
            <a:r>
              <a:rPr lang="en-US" dirty="0"/>
              <a:t>Collect instruction-following data </a:t>
            </a:r>
          </a:p>
          <a:p>
            <a:pPr marL="514350" indent="-514350" algn="just">
              <a:lnSpc>
                <a:spcPct val="100000"/>
              </a:lnSpc>
              <a:buFont typeface="+mj-lt"/>
              <a:buAutoNum type="alphaLcParenR"/>
            </a:pPr>
            <a:r>
              <a:rPr lang="en-US" dirty="0"/>
              <a:t>Use prompt template:</a:t>
            </a:r>
          </a:p>
          <a:p>
            <a:pPr marL="514350" indent="-514350" algn="just">
              <a:lnSpc>
                <a:spcPct val="100000"/>
              </a:lnSpc>
              <a:buFont typeface="+mj-lt"/>
              <a:buAutoNum type="alphaLcParenR"/>
            </a:pPr>
            <a:endParaRPr lang="en-US" dirty="0"/>
          </a:p>
          <a:p>
            <a:pPr marL="514350" indent="-514350" algn="just">
              <a:lnSpc>
                <a:spcPct val="100000"/>
              </a:lnSpc>
              <a:buFont typeface="+mj-lt"/>
              <a:buAutoNum type="alphaLcParenR"/>
            </a:pPr>
            <a:endParaRPr lang="en-US" dirty="0"/>
          </a:p>
          <a:p>
            <a:pPr marL="0" indent="0" algn="just">
              <a:lnSpc>
                <a:spcPct val="100000"/>
              </a:lnSpc>
              <a:buNone/>
            </a:pPr>
            <a:endParaRPr lang="en-US" dirty="0"/>
          </a:p>
          <a:p>
            <a:pPr marL="0" indent="0" algn="just">
              <a:lnSpc>
                <a:spcPct val="100000"/>
              </a:lnSpc>
              <a:buNone/>
            </a:pPr>
            <a:endParaRPr lang="en-US" dirty="0"/>
          </a:p>
          <a:p>
            <a:pPr marL="0" indent="0" algn="just">
              <a:lnSpc>
                <a:spcPct val="100000"/>
              </a:lnSpc>
              <a:buNone/>
            </a:pPr>
            <a:r>
              <a:rPr lang="en-US" dirty="0"/>
              <a:t>c) Finetune LLM on instruction data with supervised learning</a:t>
            </a:r>
          </a:p>
          <a:p>
            <a:pPr marL="0" indent="0" algn="just">
              <a:lnSpc>
                <a:spcPct val="100000"/>
              </a:lnSpc>
              <a:buNone/>
            </a:pPr>
            <a:r>
              <a:rPr lang="en-US" dirty="0"/>
              <a:t>d) Calculate loss only on the {</a:t>
            </a:r>
            <a:r>
              <a:rPr lang="en-US" dirty="0" err="1"/>
              <a:t>Majibu</a:t>
            </a:r>
            <a:r>
              <a:rPr lang="en-US" dirty="0"/>
              <a:t>} part of the sequence</a:t>
            </a:r>
          </a:p>
          <a:p>
            <a:pPr marL="0" indent="0" algn="just">
              <a:lnSpc>
                <a:spcPct val="100000"/>
              </a:lnSpc>
              <a:buNone/>
            </a:pPr>
            <a:r>
              <a:rPr lang="en-US" dirty="0"/>
              <a:t>e) Apply </a:t>
            </a:r>
            <a:r>
              <a:rPr lang="en-US" dirty="0" err="1"/>
              <a:t>LoRA</a:t>
            </a:r>
            <a:r>
              <a:rPr lang="en-US" dirty="0"/>
              <a:t> for efficient finetuning</a:t>
            </a:r>
          </a:p>
          <a:p>
            <a:pPr marL="514350" indent="-514350" algn="just">
              <a:lnSpc>
                <a:spcPct val="100000"/>
              </a:lnSpc>
              <a:buFont typeface="+mj-lt"/>
              <a:buAutoNum type="alphaLcParenR"/>
            </a:pPr>
            <a:endParaRPr lang="en-US" dirty="0"/>
          </a:p>
          <a:p>
            <a:pPr marL="0" indent="0" algn="just">
              <a:buNone/>
            </a:pPr>
            <a:endParaRPr lang="en-US" dirty="0">
              <a:solidFill>
                <a:srgbClr val="0D0D0D"/>
              </a:solidFill>
              <a:latin typeface="Söhne"/>
            </a:endParaRP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6487" y="0"/>
            <a:ext cx="1152000" cy="1152000"/>
          </a:xfrm>
          <a:prstGeom prst="rect">
            <a:avLst/>
          </a:prstGeom>
        </p:spPr>
      </p:pic>
      <p:sp>
        <p:nvSpPr>
          <p:cNvPr id="8" name="Rectangle 7">
            <a:extLst>
              <a:ext uri="{FF2B5EF4-FFF2-40B4-BE49-F238E27FC236}">
                <a16:creationId xmlns:a16="http://schemas.microsoft.com/office/drawing/2014/main" id="{B8D017EB-3A2C-00BB-F55F-7FDD501102C2}"/>
              </a:ext>
            </a:extLst>
          </p:cNvPr>
          <p:cNvSpPr/>
          <p:nvPr/>
        </p:nvSpPr>
        <p:spPr>
          <a:xfrm>
            <a:off x="8693624" y="3798627"/>
            <a:ext cx="914400" cy="2456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8003B722-F2FB-3E58-EEE3-2AEDE3E5651C}"/>
              </a:ext>
            </a:extLst>
          </p:cNvPr>
          <p:cNvSpPr/>
          <p:nvPr/>
        </p:nvSpPr>
        <p:spPr>
          <a:xfrm>
            <a:off x="1899353" y="2090828"/>
            <a:ext cx="2733675" cy="239077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800" b="0" i="1" u="none" strike="noStrike" kern="1200" cap="none" spc="0" normalizeH="0" baseline="0" noProof="0" dirty="0" err="1">
                <a:ln>
                  <a:noFill/>
                </a:ln>
                <a:solidFill>
                  <a:prstClr val="white"/>
                </a:solidFill>
                <a:effectLst/>
                <a:uLnTx/>
                <a:uFillTx/>
                <a:latin typeface="Calibri" panose="020F0502020204030204"/>
                <a:ea typeface="+mn-ea"/>
                <a:cs typeface="+mn-cs"/>
              </a:rPr>
              <a:t>Maelezo</a:t>
            </a:r>
            <a:r>
              <a:rPr kumimoji="0" lang="en-US" sz="2800" b="0" i="1"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t>
            </a:r>
            <a:r>
              <a:rPr lang="en-US" sz="2800" dirty="0" err="1">
                <a:solidFill>
                  <a:prstClr val="white"/>
                </a:solidFill>
                <a:latin typeface="Calibri" panose="020F0502020204030204"/>
              </a:rPr>
              <a:t>Maelezo</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800" b="0" i="1" u="none" strike="noStrike" kern="1200" cap="none" spc="0" normalizeH="0" baseline="0" noProof="0" dirty="0" err="1">
                <a:ln>
                  <a:noFill/>
                </a:ln>
                <a:solidFill>
                  <a:prstClr val="white"/>
                </a:solidFill>
                <a:effectLst/>
                <a:uLnTx/>
                <a:uFillTx/>
                <a:latin typeface="Calibri" panose="020F0502020204030204"/>
                <a:ea typeface="+mn-ea"/>
                <a:cs typeface="+mn-cs"/>
              </a:rPr>
              <a:t>Majibu</a:t>
            </a:r>
            <a:r>
              <a:rPr kumimoji="0" lang="en-US" sz="2800" b="0" i="1"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t>
            </a:r>
            <a:r>
              <a:rPr lang="en-US" sz="2800" dirty="0">
                <a:solidFill>
                  <a:prstClr val="white"/>
                </a:solidFill>
                <a:latin typeface="Calibri" panose="020F0502020204030204"/>
              </a:rPr>
              <a:t>J</a:t>
            </a:r>
            <a:r>
              <a:rPr kumimoji="0" lang="en-US" sz="2800" b="0" i="0" u="none" strike="noStrike" kern="1200" cap="none" spc="0" normalizeH="0" baseline="0" noProof="0" dirty="0" err="1">
                <a:ln>
                  <a:noFill/>
                </a:ln>
                <a:solidFill>
                  <a:prstClr val="white"/>
                </a:solidFill>
                <a:effectLst/>
                <a:uLnTx/>
                <a:uFillTx/>
                <a:latin typeface="Calibri" panose="020F0502020204030204"/>
                <a:ea typeface="+mn-ea"/>
                <a:cs typeface="+mn-cs"/>
              </a:rPr>
              <a:t>ibu</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sp>
        <p:nvSpPr>
          <p:cNvPr id="5" name="Rectangle: Rounded Corners 4">
            <a:extLst>
              <a:ext uri="{FF2B5EF4-FFF2-40B4-BE49-F238E27FC236}">
                <a16:creationId xmlns:a16="http://schemas.microsoft.com/office/drawing/2014/main" id="{587F6242-2E9A-9BDB-C191-85CADC9B0092}"/>
              </a:ext>
            </a:extLst>
          </p:cNvPr>
          <p:cNvSpPr/>
          <p:nvPr/>
        </p:nvSpPr>
        <p:spPr>
          <a:xfrm>
            <a:off x="5836615" y="2090827"/>
            <a:ext cx="2733675" cy="2390775"/>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libri" panose="020F0502020204030204"/>
                <a:ea typeface="+mn-ea"/>
                <a:cs typeface="+mn-cs"/>
              </a:rPr>
              <a:t>### </a:t>
            </a:r>
            <a:r>
              <a:rPr lang="en-US" sz="2800" i="1" dirty="0">
                <a:solidFill>
                  <a:prstClr val="white"/>
                </a:solidFill>
                <a:latin typeface="Calibri" panose="020F0502020204030204"/>
              </a:rPr>
              <a:t>Instruction</a:t>
            </a:r>
            <a:r>
              <a:rPr kumimoji="0" lang="en-US" sz="2800" b="0" i="1"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{Context}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prstClr val="white"/>
                </a:solidFill>
                <a:effectLst/>
                <a:uLnTx/>
                <a:uFillTx/>
                <a:latin typeface="Calibri" panose="020F0502020204030204"/>
                <a:ea typeface="+mn-ea"/>
                <a:cs typeface="+mn-cs"/>
              </a:rPr>
              <a:t>### </a:t>
            </a:r>
            <a:r>
              <a:rPr lang="en-US" sz="2800" i="1" dirty="0">
                <a:solidFill>
                  <a:prstClr val="white"/>
                </a:solidFill>
                <a:latin typeface="Calibri" panose="020F0502020204030204"/>
              </a:rPr>
              <a:t>Answer</a:t>
            </a:r>
            <a:r>
              <a:rPr kumimoji="0" lang="en-US" sz="2800" b="0" i="1"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t>
            </a:r>
            <a:r>
              <a:rPr lang="en-US" sz="2800" dirty="0">
                <a:solidFill>
                  <a:prstClr val="white"/>
                </a:solidFill>
                <a:latin typeface="Calibri" panose="020F0502020204030204"/>
              </a:rPr>
              <a:t>Answer</a:t>
            </a: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pic>
        <p:nvPicPr>
          <p:cNvPr id="6" name="Picture 5">
            <a:extLst>
              <a:ext uri="{FF2B5EF4-FFF2-40B4-BE49-F238E27FC236}">
                <a16:creationId xmlns:a16="http://schemas.microsoft.com/office/drawing/2014/main" id="{0345F8A0-1D81-6F62-0BEB-7B6CF1EB85DC}"/>
              </a:ext>
            </a:extLst>
          </p:cNvPr>
          <p:cNvPicPr>
            <a:picLocks noChangeAspect="1"/>
          </p:cNvPicPr>
          <p:nvPr/>
        </p:nvPicPr>
        <p:blipFill rotWithShape="1">
          <a:blip r:embed="rId3"/>
          <a:srcRect l="19138" t="34251" r="20835" b="34824"/>
          <a:stretch/>
        </p:blipFill>
        <p:spPr>
          <a:xfrm>
            <a:off x="-56785" y="81623"/>
            <a:ext cx="2019300" cy="979714"/>
          </a:xfrm>
          <a:prstGeom prst="rect">
            <a:avLst/>
          </a:prstGeom>
        </p:spPr>
      </p:pic>
    </p:spTree>
    <p:extLst>
      <p:ext uri="{BB962C8B-B14F-4D97-AF65-F5344CB8AC3E}">
        <p14:creationId xmlns:p14="http://schemas.microsoft.com/office/powerpoint/2010/main" val="2370202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5FF467-1E02-FE7E-1CE7-0610AED5FA41}"/>
              </a:ext>
            </a:extLst>
          </p:cNvPr>
          <p:cNvSpPr>
            <a:spLocks noGrp="1"/>
          </p:cNvSpPr>
          <p:nvPr>
            <p:ph type="title"/>
          </p:nvPr>
        </p:nvSpPr>
        <p:spPr/>
        <p:txBody>
          <a:bodyPr/>
          <a:lstStyle/>
          <a:p>
            <a:r>
              <a:rPr lang="en-GB" dirty="0"/>
              <a:t>Links</a:t>
            </a:r>
          </a:p>
        </p:txBody>
      </p:sp>
      <p:sp>
        <p:nvSpPr>
          <p:cNvPr id="5" name="Content Placeholder 4">
            <a:extLst>
              <a:ext uri="{FF2B5EF4-FFF2-40B4-BE49-F238E27FC236}">
                <a16:creationId xmlns:a16="http://schemas.microsoft.com/office/drawing/2014/main" id="{508870CC-D25B-B6DD-8FB0-50C48A6E845E}"/>
              </a:ext>
            </a:extLst>
          </p:cNvPr>
          <p:cNvSpPr>
            <a:spLocks noGrp="1"/>
          </p:cNvSpPr>
          <p:nvPr>
            <p:ph idx="1"/>
          </p:nvPr>
        </p:nvSpPr>
        <p:spPr/>
        <p:txBody>
          <a:bodyPr/>
          <a:lstStyle/>
          <a:p>
            <a:r>
              <a:rPr lang="en-GB" dirty="0">
                <a:hlinkClick r:id="rId2"/>
              </a:rPr>
              <a:t>https://github.com/Sartify/JasiriAI_Afrocentric</a:t>
            </a:r>
            <a:r>
              <a:rPr lang="en-GB" dirty="0"/>
              <a:t> </a:t>
            </a:r>
          </a:p>
          <a:p>
            <a:endParaRPr lang="en-GB" dirty="0"/>
          </a:p>
          <a:p>
            <a:endParaRPr lang="en-GB" dirty="0"/>
          </a:p>
          <a:p>
            <a:endParaRPr lang="en-GB" dirty="0"/>
          </a:p>
          <a:p>
            <a:r>
              <a:rPr lang="en-GB" dirty="0">
                <a:hlinkClick r:id="rId3"/>
              </a:rPr>
              <a:t>https://github.com/msamwelmollel/jasiri_presentation</a:t>
            </a:r>
            <a:endParaRPr lang="en-GB" dirty="0"/>
          </a:p>
          <a:p>
            <a:endParaRPr lang="en-GB" dirty="0"/>
          </a:p>
          <a:p>
            <a:endParaRPr lang="en-GB" dirty="0"/>
          </a:p>
          <a:p>
            <a:endParaRPr lang="en-GB" dirty="0"/>
          </a:p>
        </p:txBody>
      </p:sp>
      <p:pic>
        <p:nvPicPr>
          <p:cNvPr id="7" name="Picture 6">
            <a:extLst>
              <a:ext uri="{FF2B5EF4-FFF2-40B4-BE49-F238E27FC236}">
                <a16:creationId xmlns:a16="http://schemas.microsoft.com/office/drawing/2014/main" id="{64AC9261-C9D4-8BC8-2FA0-4E56C259E635}"/>
              </a:ext>
            </a:extLst>
          </p:cNvPr>
          <p:cNvPicPr>
            <a:picLocks noChangeAspect="1"/>
          </p:cNvPicPr>
          <p:nvPr/>
        </p:nvPicPr>
        <p:blipFill rotWithShape="1">
          <a:blip r:embed="rId4"/>
          <a:srcRect l="19138" t="34251" r="20835" b="34824"/>
          <a:stretch/>
        </p:blipFill>
        <p:spPr>
          <a:xfrm>
            <a:off x="631372" y="191179"/>
            <a:ext cx="2019300" cy="979714"/>
          </a:xfrm>
          <a:prstGeom prst="rect">
            <a:avLst/>
          </a:prstGeom>
        </p:spPr>
      </p:pic>
      <p:pic>
        <p:nvPicPr>
          <p:cNvPr id="9" name="Picture 8" descr="A black and white cat logo&#10;&#10;Description automatically generated">
            <a:extLst>
              <a:ext uri="{FF2B5EF4-FFF2-40B4-BE49-F238E27FC236}">
                <a16:creationId xmlns:a16="http://schemas.microsoft.com/office/drawing/2014/main" id="{3A1F3C43-59DE-E764-8FEB-CD7166C445C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777033" y="429036"/>
            <a:ext cx="504000" cy="504000"/>
          </a:xfrm>
          <a:prstGeom prst="rect">
            <a:avLst/>
          </a:prstGeom>
        </p:spPr>
      </p:pic>
    </p:spTree>
    <p:extLst>
      <p:ext uri="{BB962C8B-B14F-4D97-AF65-F5344CB8AC3E}">
        <p14:creationId xmlns:p14="http://schemas.microsoft.com/office/powerpoint/2010/main" val="1101538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B90C4B-F038-76BA-B241-584638D601FA}"/>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
        <p:nvSpPr>
          <p:cNvPr id="13" name="Title 1">
            <a:extLst>
              <a:ext uri="{FF2B5EF4-FFF2-40B4-BE49-F238E27FC236}">
                <a16:creationId xmlns:a16="http://schemas.microsoft.com/office/drawing/2014/main" id="{C4BBBBAF-6C56-A29E-55AA-296381DBFFC4}"/>
              </a:ext>
            </a:extLst>
          </p:cNvPr>
          <p:cNvSpPr txBox="1">
            <a:spLocks/>
          </p:cNvSpPr>
          <p:nvPr/>
        </p:nvSpPr>
        <p:spPr>
          <a:xfrm>
            <a:off x="4393747" y="3581114"/>
            <a:ext cx="340450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fontAlgn="auto">
              <a:spcAft>
                <a:spcPts val="0"/>
              </a:spcAft>
            </a:pPr>
            <a:r>
              <a:rPr lang="en-GB" dirty="0">
                <a:solidFill>
                  <a:schemeClr val="accent2"/>
                </a:solidFill>
              </a:rPr>
              <a:t>Co-Founder &amp; CE0</a:t>
            </a:r>
            <a:endParaRPr lang="en-US" dirty="0">
              <a:solidFill>
                <a:schemeClr val="accent2"/>
              </a:solidFill>
            </a:endParaRPr>
          </a:p>
        </p:txBody>
      </p:sp>
      <p:pic>
        <p:nvPicPr>
          <p:cNvPr id="16" name="Content Placeholder 15">
            <a:extLst>
              <a:ext uri="{FF2B5EF4-FFF2-40B4-BE49-F238E27FC236}">
                <a16:creationId xmlns:a16="http://schemas.microsoft.com/office/drawing/2014/main" id="{C1D21A91-407E-0DB9-EF68-EA10FFDAB025}"/>
              </a:ext>
            </a:extLst>
          </p:cNvPr>
          <p:cNvPicPr>
            <a:picLocks noGrp="1" noChangeAspect="1"/>
          </p:cNvPicPr>
          <p:nvPr>
            <p:ph sz="half" idx="1"/>
          </p:nvPr>
        </p:nvPicPr>
        <p:blipFill>
          <a:blip r:embed="rId3"/>
          <a:srcRect t="474" b="10646"/>
          <a:stretch>
            <a:fillRect/>
          </a:stretch>
        </p:blipFill>
        <p:spPr>
          <a:xfrm>
            <a:off x="4811154" y="796984"/>
            <a:ext cx="2569692" cy="3240000"/>
          </a:xfrm>
          <a:custGeom>
            <a:avLst/>
            <a:gdLst>
              <a:gd name="connsiteX0" fmla="*/ 1533668 w 3067336"/>
              <a:gd name="connsiteY0" fmla="*/ 0 h 3867458"/>
              <a:gd name="connsiteX1" fmla="*/ 3067336 w 3067336"/>
              <a:gd name="connsiteY1" fmla="*/ 1933729 h 3867458"/>
              <a:gd name="connsiteX2" fmla="*/ 1533668 w 3067336"/>
              <a:gd name="connsiteY2" fmla="*/ 3867458 h 3867458"/>
              <a:gd name="connsiteX3" fmla="*/ 0 w 3067336"/>
              <a:gd name="connsiteY3" fmla="*/ 1933729 h 3867458"/>
              <a:gd name="connsiteX4" fmla="*/ 1533668 w 3067336"/>
              <a:gd name="connsiteY4" fmla="*/ 0 h 3867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336" h="3867458">
                <a:moveTo>
                  <a:pt x="1533668" y="0"/>
                </a:moveTo>
                <a:cubicBezTo>
                  <a:pt x="2380689" y="0"/>
                  <a:pt x="3067336" y="865760"/>
                  <a:pt x="3067336" y="1933729"/>
                </a:cubicBezTo>
                <a:cubicBezTo>
                  <a:pt x="3067336" y="3001698"/>
                  <a:pt x="2380689" y="3867458"/>
                  <a:pt x="1533668" y="3867458"/>
                </a:cubicBezTo>
                <a:cubicBezTo>
                  <a:pt x="686647" y="3867458"/>
                  <a:pt x="0" y="3001698"/>
                  <a:pt x="0" y="1933729"/>
                </a:cubicBezTo>
                <a:cubicBezTo>
                  <a:pt x="0" y="865760"/>
                  <a:pt x="686647" y="0"/>
                  <a:pt x="1533668" y="0"/>
                </a:cubicBezTo>
                <a:close/>
              </a:path>
            </a:pathLst>
          </a:custGeom>
        </p:spPr>
      </p:pic>
      <p:sp>
        <p:nvSpPr>
          <p:cNvPr id="17" name="Title 1">
            <a:extLst>
              <a:ext uri="{FF2B5EF4-FFF2-40B4-BE49-F238E27FC236}">
                <a16:creationId xmlns:a16="http://schemas.microsoft.com/office/drawing/2014/main" id="{40BE46F6-9000-E3D7-FBFB-50E789E4A1A0}"/>
              </a:ext>
            </a:extLst>
          </p:cNvPr>
          <p:cNvSpPr txBox="1">
            <a:spLocks/>
          </p:cNvSpPr>
          <p:nvPr/>
        </p:nvSpPr>
        <p:spPr>
          <a:xfrm>
            <a:off x="284136" y="4382280"/>
            <a:ext cx="11718264" cy="2159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algn="just"/>
            <a:r>
              <a:rPr lang="en-US" sz="2400" dirty="0"/>
              <a:t>Michael Mollel, Co-Founder and CEO of </a:t>
            </a:r>
            <a:r>
              <a:rPr lang="en-US" sz="2400" dirty="0" err="1"/>
              <a:t>Sartify</a:t>
            </a:r>
            <a:r>
              <a:rPr lang="en-US" sz="2400" dirty="0"/>
              <a:t> LLC, has PhD in Information Communication Science and Engineering from </a:t>
            </a:r>
            <a:r>
              <a:rPr lang="en-US" sz="2400" dirty="0" err="1"/>
              <a:t>UoG</a:t>
            </a:r>
            <a:r>
              <a:rPr lang="en-US" sz="2400" dirty="0"/>
              <a:t> &amp; NM-AIST. Experience in AI, ML, and Wireless communications. Senior Researcher at the University of Glasgow. Multiple awards - PhD Research Award from NM-AIST (2020), IEEE WCNC Best Paper Award (2019), and the best AI Use Case ITU Geneva (2024) &amp; many more. </a:t>
            </a:r>
            <a:r>
              <a:rPr lang="en-US" sz="2400" b="0" dirty="0">
                <a:hlinkClick r:id="rId4"/>
              </a:rPr>
              <a:t>michael.mollel@sartify.com</a:t>
            </a:r>
            <a:endParaRPr lang="en-US" sz="2400" b="0" dirty="0"/>
          </a:p>
        </p:txBody>
      </p:sp>
      <p:sp>
        <p:nvSpPr>
          <p:cNvPr id="5" name="Title 4">
            <a:extLst>
              <a:ext uri="{FF2B5EF4-FFF2-40B4-BE49-F238E27FC236}">
                <a16:creationId xmlns:a16="http://schemas.microsoft.com/office/drawing/2014/main" id="{C71A4B31-C456-6DEA-1206-33BF9DA8A3A4}"/>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503474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CC4B9-3AEB-40D4-59EB-E9304B3E2E6D}"/>
              </a:ext>
            </a:extLst>
          </p:cNvPr>
          <p:cNvSpPr>
            <a:spLocks noGrp="1"/>
          </p:cNvSpPr>
          <p:nvPr>
            <p:ph type="title"/>
          </p:nvPr>
        </p:nvSpPr>
        <p:spPr/>
        <p:txBody>
          <a:bodyPr/>
          <a:lstStyle/>
          <a:p>
            <a:r>
              <a:rPr lang="en-US" dirty="0"/>
              <a:t>Overview of the Presentation</a:t>
            </a:r>
            <a:endParaRPr lang="en-GB" dirty="0"/>
          </a:p>
        </p:txBody>
      </p:sp>
      <p:sp>
        <p:nvSpPr>
          <p:cNvPr id="10" name="Content Placeholder 9">
            <a:extLst>
              <a:ext uri="{FF2B5EF4-FFF2-40B4-BE49-F238E27FC236}">
                <a16:creationId xmlns:a16="http://schemas.microsoft.com/office/drawing/2014/main" id="{DD6D2A6E-5657-C6DA-0326-340BC5EE30A9}"/>
              </a:ext>
            </a:extLst>
          </p:cNvPr>
          <p:cNvSpPr>
            <a:spLocks noGrp="1"/>
          </p:cNvSpPr>
          <p:nvPr>
            <p:ph idx="1"/>
          </p:nvPr>
        </p:nvSpPr>
        <p:spPr/>
        <p:txBody>
          <a:bodyPr/>
          <a:lstStyle/>
          <a:p>
            <a:pPr>
              <a:lnSpc>
                <a:spcPct val="250000"/>
              </a:lnSpc>
              <a:buFont typeface="Wingdings" panose="05000000000000000000" pitchFamily="2" charset="2"/>
              <a:buChar char="v"/>
            </a:pPr>
            <a:r>
              <a:rPr lang="en-GB" dirty="0"/>
              <a:t>About Sartify</a:t>
            </a:r>
          </a:p>
          <a:p>
            <a:pPr>
              <a:lnSpc>
                <a:spcPct val="250000"/>
              </a:lnSpc>
              <a:buFont typeface="Wingdings" panose="05000000000000000000" pitchFamily="2" charset="2"/>
              <a:buChar char="v"/>
            </a:pPr>
            <a:r>
              <a:rPr lang="en-GB" dirty="0"/>
              <a:t>Chunking</a:t>
            </a:r>
          </a:p>
          <a:p>
            <a:pPr>
              <a:lnSpc>
                <a:spcPct val="250000"/>
              </a:lnSpc>
              <a:buFont typeface="Wingdings" panose="05000000000000000000" pitchFamily="2" charset="2"/>
              <a:buChar char="v"/>
            </a:pPr>
            <a:r>
              <a:rPr lang="en-GB" dirty="0"/>
              <a:t>RAG Evaluation</a:t>
            </a:r>
          </a:p>
          <a:p>
            <a:pPr>
              <a:lnSpc>
                <a:spcPct val="250000"/>
              </a:lnSpc>
              <a:buFont typeface="Wingdings" panose="05000000000000000000" pitchFamily="2" charset="2"/>
              <a:buChar char="v"/>
            </a:pPr>
            <a:r>
              <a:rPr lang="en-GB" dirty="0"/>
              <a:t>Code</a:t>
            </a:r>
          </a:p>
          <a:p>
            <a:pPr marL="0" indent="0">
              <a:lnSpc>
                <a:spcPct val="200000"/>
              </a:lnSpc>
              <a:buNone/>
            </a:pPr>
            <a:endParaRPr lang="en-GB" dirty="0"/>
          </a:p>
          <a:p>
            <a:pPr>
              <a:buFont typeface="Wingdings" panose="05000000000000000000" pitchFamily="2" charset="2"/>
              <a:buChar char="v"/>
            </a:pPr>
            <a:endParaRPr lang="en-GB" dirty="0"/>
          </a:p>
          <a:p>
            <a:pPr>
              <a:buFont typeface="Wingdings" panose="05000000000000000000" pitchFamily="2" charset="2"/>
              <a:buChar char="v"/>
            </a:pPr>
            <a:endParaRPr lang="en-GB" dirty="0"/>
          </a:p>
          <a:p>
            <a:endParaRPr lang="en-GB" dirty="0"/>
          </a:p>
        </p:txBody>
      </p:sp>
      <p:pic>
        <p:nvPicPr>
          <p:cNvPr id="6" name="Picture 5">
            <a:extLst>
              <a:ext uri="{FF2B5EF4-FFF2-40B4-BE49-F238E27FC236}">
                <a16:creationId xmlns:a16="http://schemas.microsoft.com/office/drawing/2014/main" id="{E69575CF-420C-C363-C2D8-7C57FE5F9A30}"/>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878800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37ED1C-A11A-2FF9-2C66-CEB5F3DD1F36}"/>
              </a:ext>
            </a:extLst>
          </p:cNvPr>
          <p:cNvSpPr>
            <a:spLocks noGrp="1"/>
          </p:cNvSpPr>
          <p:nvPr>
            <p:ph sz="half" idx="1"/>
          </p:nvPr>
        </p:nvSpPr>
        <p:spPr/>
        <p:txBody>
          <a:bodyPr>
            <a:normAutofit/>
          </a:bodyPr>
          <a:lstStyle/>
          <a:p>
            <a:pPr marL="0" indent="0" algn="ctr">
              <a:buNone/>
            </a:pPr>
            <a:r>
              <a:rPr lang="en-US" sz="2400" dirty="0">
                <a:solidFill>
                  <a:schemeClr val="accent2"/>
                </a:solidFill>
              </a:rPr>
              <a:t>About </a:t>
            </a:r>
            <a:r>
              <a:rPr lang="en-US" sz="2400" dirty="0" err="1">
                <a:solidFill>
                  <a:schemeClr val="accent2"/>
                </a:solidFill>
              </a:rPr>
              <a:t>Sartify</a:t>
            </a:r>
            <a:r>
              <a:rPr lang="en-US" sz="2400" dirty="0">
                <a:solidFill>
                  <a:schemeClr val="accent2"/>
                </a:solidFill>
              </a:rPr>
              <a:t> LLC </a:t>
            </a:r>
          </a:p>
          <a:p>
            <a:pPr algn="just">
              <a:buFont typeface="Arial" panose="020B0604020202020204" pitchFamily="34" charset="0"/>
              <a:buChar char="•"/>
            </a:pPr>
            <a:r>
              <a:rPr lang="en-US" sz="2400" dirty="0"/>
              <a:t>A deep AI technology company specializing in consultation, research, and AI-powered products</a:t>
            </a:r>
          </a:p>
          <a:p>
            <a:pPr algn="just">
              <a:buFont typeface="Arial" panose="020B0604020202020204" pitchFamily="34" charset="0"/>
              <a:buChar char="•"/>
            </a:pPr>
            <a:r>
              <a:rPr lang="en-US" sz="2400" dirty="0"/>
              <a:t>Delivers customized AI decision-making solutions for enterprises and consumers</a:t>
            </a:r>
          </a:p>
          <a:p>
            <a:pPr algn="just">
              <a:buFont typeface="Arial" panose="020B0604020202020204" pitchFamily="34" charset="0"/>
              <a:buChar char="•"/>
            </a:pPr>
            <a:r>
              <a:rPr lang="en-US" sz="2400" dirty="0"/>
              <a:t>Helps clients enhance customer experience, increase efficiency, reduce costs, boost revenue, and drive exponential growth</a:t>
            </a:r>
          </a:p>
          <a:p>
            <a:endParaRPr lang="en-US" sz="2400" dirty="0"/>
          </a:p>
        </p:txBody>
      </p:sp>
      <p:sp>
        <p:nvSpPr>
          <p:cNvPr id="3" name="Content Placeholder 2">
            <a:extLst>
              <a:ext uri="{FF2B5EF4-FFF2-40B4-BE49-F238E27FC236}">
                <a16:creationId xmlns:a16="http://schemas.microsoft.com/office/drawing/2014/main" id="{30646557-1C08-24E8-DED5-B94BF1410D99}"/>
              </a:ext>
            </a:extLst>
          </p:cNvPr>
          <p:cNvSpPr>
            <a:spLocks noGrp="1"/>
          </p:cNvSpPr>
          <p:nvPr>
            <p:ph sz="half" idx="2"/>
          </p:nvPr>
        </p:nvSpPr>
        <p:spPr/>
        <p:txBody>
          <a:bodyPr>
            <a:normAutofit fontScale="92500" lnSpcReduction="20000"/>
          </a:bodyPr>
          <a:lstStyle/>
          <a:p>
            <a:pPr marL="0" indent="0" algn="ctr">
              <a:buNone/>
            </a:pPr>
            <a:r>
              <a:rPr lang="en-US" sz="2600" dirty="0">
                <a:solidFill>
                  <a:schemeClr val="accent2"/>
                </a:solidFill>
              </a:rPr>
              <a:t>Offerings </a:t>
            </a:r>
          </a:p>
          <a:p>
            <a:pPr algn="just">
              <a:buFont typeface="Arial" panose="020B0604020202020204" pitchFamily="34" charset="0"/>
              <a:buChar char="•"/>
            </a:pPr>
            <a:r>
              <a:rPr lang="en-US" sz="2600" dirty="0"/>
              <a:t>Custom ML/AI Engineering (Computer Vision, NLP, Recommender Systems, etc.)</a:t>
            </a:r>
          </a:p>
          <a:p>
            <a:pPr algn="just">
              <a:buFont typeface="Arial" panose="020B0604020202020204" pitchFamily="34" charset="0"/>
              <a:buChar char="•"/>
            </a:pPr>
            <a:r>
              <a:rPr lang="en-US" sz="2600" dirty="0"/>
              <a:t>Advanced Data Analytics (Business Insights, Predictive Modeling, BI Dashboards)</a:t>
            </a:r>
          </a:p>
          <a:p>
            <a:pPr algn="just">
              <a:buFont typeface="Arial" panose="020B0604020202020204" pitchFamily="34" charset="0"/>
              <a:buChar char="•"/>
            </a:pPr>
            <a:r>
              <a:rPr lang="en-US" sz="2600" dirty="0"/>
              <a:t>Data &amp; AI Strategy Consultation (Data Governance, AI Roadmap, Change Management)</a:t>
            </a:r>
          </a:p>
          <a:p>
            <a:pPr algn="just">
              <a:buFont typeface="Arial" panose="020B0604020202020204" pitchFamily="34" charset="0"/>
              <a:buChar char="•"/>
            </a:pPr>
            <a:r>
              <a:rPr lang="en-US" sz="2600" dirty="0"/>
              <a:t>AI Executive Training (Workshops, Business Opportunities, Talent Acquisition)</a:t>
            </a:r>
          </a:p>
          <a:p>
            <a:endParaRPr lang="en-US" dirty="0"/>
          </a:p>
        </p:txBody>
      </p:sp>
      <p:sp>
        <p:nvSpPr>
          <p:cNvPr id="4" name="Title 3">
            <a:extLst>
              <a:ext uri="{FF2B5EF4-FFF2-40B4-BE49-F238E27FC236}">
                <a16:creationId xmlns:a16="http://schemas.microsoft.com/office/drawing/2014/main" id="{8A4921BD-B766-569D-9E40-C39782FFDDCE}"/>
              </a:ext>
            </a:extLst>
          </p:cNvPr>
          <p:cNvSpPr>
            <a:spLocks noGrp="1"/>
          </p:cNvSpPr>
          <p:nvPr>
            <p:ph type="title"/>
          </p:nvPr>
        </p:nvSpPr>
        <p:spPr/>
        <p:txBody>
          <a:bodyPr/>
          <a:lstStyle/>
          <a:p>
            <a:pPr algn="ctr"/>
            <a:r>
              <a:rPr lang="en-GB" dirty="0"/>
              <a:t>About </a:t>
            </a:r>
            <a:r>
              <a:rPr lang="en-GB" dirty="0" err="1"/>
              <a:t>Sartify</a:t>
            </a:r>
            <a:endParaRPr lang="en-US" dirty="0"/>
          </a:p>
        </p:txBody>
      </p:sp>
      <p:pic>
        <p:nvPicPr>
          <p:cNvPr id="5" name="Picture 4">
            <a:extLst>
              <a:ext uri="{FF2B5EF4-FFF2-40B4-BE49-F238E27FC236}">
                <a16:creationId xmlns:a16="http://schemas.microsoft.com/office/drawing/2014/main" id="{999189DD-D976-D6DD-D6AF-655FDFEABF91}"/>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752284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2BCA5C-30DF-56E3-AC00-4E2BE9FF31C5}"/>
              </a:ext>
            </a:extLst>
          </p:cNvPr>
          <p:cNvSpPr>
            <a:spLocks noGrp="1"/>
          </p:cNvSpPr>
          <p:nvPr>
            <p:ph sz="half" idx="1"/>
          </p:nvPr>
        </p:nvSpPr>
        <p:spPr>
          <a:xfrm>
            <a:off x="838200" y="1825625"/>
            <a:ext cx="5181600" cy="4606172"/>
          </a:xfrm>
        </p:spPr>
        <p:txBody>
          <a:bodyPr>
            <a:normAutofit fontScale="92500" lnSpcReduction="10000"/>
          </a:bodyPr>
          <a:lstStyle/>
          <a:p>
            <a:pPr marL="0" indent="0" algn="ctr">
              <a:buNone/>
            </a:pPr>
            <a:r>
              <a:rPr lang="en-GB" sz="2600" dirty="0">
                <a:solidFill>
                  <a:schemeClr val="accent2"/>
                </a:solidFill>
              </a:rPr>
              <a:t>Some of our works</a:t>
            </a:r>
          </a:p>
          <a:p>
            <a:pPr algn="just">
              <a:buFont typeface="Arial" panose="020B0604020202020204" pitchFamily="34" charset="0"/>
              <a:buChar char="•"/>
            </a:pPr>
            <a:r>
              <a:rPr lang="en-US" sz="2400" dirty="0"/>
              <a:t>Resume Parsing &amp; Jobs Recommendations . </a:t>
            </a:r>
          </a:p>
          <a:p>
            <a:pPr algn="just">
              <a:buFont typeface="Arial" panose="020B0604020202020204" pitchFamily="34" charset="0"/>
              <a:buChar char="•"/>
            </a:pPr>
            <a:r>
              <a:rPr lang="en-US" sz="2400" dirty="0"/>
              <a:t>Customer’s Assistant </a:t>
            </a:r>
            <a:r>
              <a:rPr lang="en-US" sz="2400" dirty="0" err="1"/>
              <a:t>ChatBot</a:t>
            </a:r>
            <a:r>
              <a:rPr lang="en-US" sz="2400" dirty="0"/>
              <a:t> -  </a:t>
            </a:r>
            <a:r>
              <a:rPr lang="en-US" sz="2400" dirty="0">
                <a:solidFill>
                  <a:schemeClr val="accent1"/>
                </a:solidFill>
              </a:rPr>
              <a:t> Chatbot</a:t>
            </a:r>
            <a:r>
              <a:rPr lang="en-US" sz="2400" dirty="0">
                <a:solidFill>
                  <a:schemeClr val="accent2"/>
                </a:solidFill>
              </a:rPr>
              <a:t>.</a:t>
            </a:r>
          </a:p>
          <a:p>
            <a:pPr algn="just">
              <a:buFont typeface="Arial" panose="020B0604020202020204" pitchFamily="34" charset="0"/>
              <a:buChar char="•"/>
            </a:pPr>
            <a:r>
              <a:rPr lang="en-US" sz="2400" dirty="0"/>
              <a:t>Semantic Powered Search Feature &amp; Products List Personalization. </a:t>
            </a:r>
          </a:p>
          <a:p>
            <a:pPr marL="0" indent="0" algn="ctr">
              <a:buNone/>
            </a:pPr>
            <a:r>
              <a:rPr lang="en-US" sz="2600" dirty="0">
                <a:solidFill>
                  <a:schemeClr val="accent2"/>
                </a:solidFill>
              </a:rPr>
              <a:t>Some on progress works</a:t>
            </a:r>
          </a:p>
          <a:p>
            <a:pPr algn="just">
              <a:buFont typeface="Arial" panose="020B0604020202020204" pitchFamily="34" charset="0"/>
              <a:buChar char="•"/>
            </a:pPr>
            <a:r>
              <a:rPr lang="en-US" sz="2400" dirty="0" err="1">
                <a:solidFill>
                  <a:schemeClr val="accent1"/>
                </a:solidFill>
              </a:rPr>
              <a:t>Docipro</a:t>
            </a:r>
            <a:r>
              <a:rPr lang="en-US" sz="2400" dirty="0">
                <a:solidFill>
                  <a:schemeClr val="accent1"/>
                </a:solidFill>
              </a:rPr>
              <a:t>: </a:t>
            </a:r>
            <a:r>
              <a:rPr lang="en-US" sz="2400" dirty="0"/>
              <a:t>Intelligent Document Processing Autopilot.</a:t>
            </a:r>
          </a:p>
          <a:p>
            <a:pPr algn="just">
              <a:buFont typeface="Arial" panose="020B0604020202020204" pitchFamily="34" charset="0"/>
              <a:buChar char="•"/>
            </a:pPr>
            <a:r>
              <a:rPr lang="en-US" sz="2400" dirty="0" err="1">
                <a:solidFill>
                  <a:schemeClr val="accent1"/>
                </a:solidFill>
              </a:rPr>
              <a:t>Fotopic</a:t>
            </a:r>
            <a:r>
              <a:rPr lang="en-US" sz="2400" dirty="0">
                <a:solidFill>
                  <a:schemeClr val="accent1"/>
                </a:solidFill>
              </a:rPr>
              <a:t>: </a:t>
            </a:r>
            <a:r>
              <a:rPr lang="en-US" sz="2400" dirty="0"/>
              <a:t>AI-powered photographic App.</a:t>
            </a:r>
          </a:p>
          <a:p>
            <a:pPr algn="just">
              <a:buFont typeface="Arial" panose="020B0604020202020204" pitchFamily="34" charset="0"/>
              <a:buChar char="•"/>
            </a:pPr>
            <a:r>
              <a:rPr lang="en-US" sz="2400" dirty="0" err="1">
                <a:solidFill>
                  <a:schemeClr val="accent1"/>
                </a:solidFill>
              </a:rPr>
              <a:t>Resuma</a:t>
            </a:r>
            <a:r>
              <a:rPr lang="en-US" sz="2400" dirty="0">
                <a:solidFill>
                  <a:schemeClr val="accent1"/>
                </a:solidFill>
              </a:rPr>
              <a:t> Platform: </a:t>
            </a:r>
            <a:r>
              <a:rPr lang="en-US" sz="2400" dirty="0"/>
              <a:t>Brainstorm, Craft </a:t>
            </a:r>
            <a:r>
              <a:rPr lang="en-US" sz="2400" dirty="0" err="1"/>
              <a:t>Profesional</a:t>
            </a:r>
            <a:r>
              <a:rPr lang="en-US" sz="2400" dirty="0"/>
              <a:t> CV</a:t>
            </a:r>
          </a:p>
        </p:txBody>
      </p:sp>
      <p:sp>
        <p:nvSpPr>
          <p:cNvPr id="3" name="Content Placeholder 2">
            <a:extLst>
              <a:ext uri="{FF2B5EF4-FFF2-40B4-BE49-F238E27FC236}">
                <a16:creationId xmlns:a16="http://schemas.microsoft.com/office/drawing/2014/main" id="{4EFFCE5F-02E2-8441-8778-10307AB0E53B}"/>
              </a:ext>
            </a:extLst>
          </p:cNvPr>
          <p:cNvSpPr>
            <a:spLocks noGrp="1"/>
          </p:cNvSpPr>
          <p:nvPr>
            <p:ph sz="half" idx="2"/>
          </p:nvPr>
        </p:nvSpPr>
        <p:spPr>
          <a:xfrm>
            <a:off x="6172200" y="1825624"/>
            <a:ext cx="5181600" cy="4554511"/>
          </a:xfrm>
        </p:spPr>
        <p:txBody>
          <a:bodyPr>
            <a:normAutofit fontScale="92500"/>
          </a:bodyPr>
          <a:lstStyle/>
          <a:p>
            <a:pPr marL="0" indent="0" algn="ctr">
              <a:buNone/>
            </a:pPr>
            <a:r>
              <a:rPr lang="en-US" sz="2600" dirty="0">
                <a:solidFill>
                  <a:schemeClr val="accent2"/>
                </a:solidFill>
              </a:rPr>
              <a:t>Some of Research</a:t>
            </a:r>
          </a:p>
          <a:p>
            <a:pPr algn="just">
              <a:buFont typeface="Arial" panose="020B0604020202020204" pitchFamily="34" charset="0"/>
              <a:buChar char="•"/>
            </a:pPr>
            <a:r>
              <a:rPr lang="en-US" sz="2400" dirty="0"/>
              <a:t>Open source various Swahili AI systems</a:t>
            </a:r>
            <a:endParaRPr lang="en-GB" sz="2400" dirty="0"/>
          </a:p>
          <a:p>
            <a:pPr algn="just">
              <a:buFont typeface="Arial" panose="020B0604020202020204" pitchFamily="34" charset="0"/>
              <a:buChar char="•"/>
            </a:pPr>
            <a:r>
              <a:rPr lang="en-US" sz="2400" dirty="0" err="1"/>
              <a:t>AviLaMa</a:t>
            </a:r>
            <a:r>
              <a:rPr lang="en-US" sz="2400" dirty="0"/>
              <a:t>: African Vision-Languages Pre-Training Model. </a:t>
            </a:r>
          </a:p>
          <a:p>
            <a:pPr algn="just">
              <a:buFont typeface="Arial" panose="020B0604020202020204" pitchFamily="34" charset="0"/>
              <a:buChar char="•"/>
            </a:pPr>
            <a:r>
              <a:rPr lang="en-US" sz="2400" dirty="0"/>
              <a:t>African Languages Datasets to power various AI research &amp; development in Africa.</a:t>
            </a:r>
            <a:endParaRPr lang="en-GB" sz="2400" dirty="0"/>
          </a:p>
          <a:p>
            <a:pPr marL="0" indent="0" algn="ctr">
              <a:buNone/>
            </a:pPr>
            <a:r>
              <a:rPr lang="en-GB" sz="2400" dirty="0">
                <a:solidFill>
                  <a:srgbClr val="C00000"/>
                </a:solidFill>
              </a:rPr>
              <a:t>Reach Us</a:t>
            </a:r>
          </a:p>
          <a:p>
            <a:r>
              <a:rPr lang="en-GB" sz="2600" dirty="0">
                <a:hlinkClick r:id="rId3"/>
              </a:rPr>
              <a:t>www.sartify.com</a:t>
            </a:r>
            <a:endParaRPr lang="en-GB" sz="2600" dirty="0"/>
          </a:p>
          <a:p>
            <a:r>
              <a:rPr lang="en-US" sz="2600" dirty="0">
                <a:hlinkClick r:id="rId4"/>
              </a:rPr>
              <a:t>https://www.sartify.com/contact-us</a:t>
            </a:r>
            <a:endParaRPr lang="en-GB" sz="2600" dirty="0"/>
          </a:p>
          <a:p>
            <a:r>
              <a:rPr lang="en-US" sz="2600" b="0" i="0" dirty="0">
                <a:solidFill>
                  <a:srgbClr val="000000"/>
                </a:solidFill>
                <a:effectLst/>
                <a:latin typeface="Satoshi-Regular"/>
                <a:hlinkClick r:id="rId5"/>
              </a:rPr>
              <a:t>info@sartify.com</a:t>
            </a:r>
            <a:endParaRPr lang="en-GB" sz="2600" b="0" i="0" dirty="0">
              <a:solidFill>
                <a:srgbClr val="000000"/>
              </a:solidFill>
              <a:effectLst/>
              <a:latin typeface="Satoshi-Regular"/>
            </a:endParaRPr>
          </a:p>
          <a:p>
            <a:pPr marL="0" indent="0">
              <a:buNone/>
            </a:pPr>
            <a:endParaRPr lang="en-US" sz="2400" dirty="0"/>
          </a:p>
        </p:txBody>
      </p:sp>
      <p:sp>
        <p:nvSpPr>
          <p:cNvPr id="4" name="Title 3">
            <a:extLst>
              <a:ext uri="{FF2B5EF4-FFF2-40B4-BE49-F238E27FC236}">
                <a16:creationId xmlns:a16="http://schemas.microsoft.com/office/drawing/2014/main" id="{2B77A347-F64B-76E0-9861-E43D1318D23D}"/>
              </a:ext>
            </a:extLst>
          </p:cNvPr>
          <p:cNvSpPr>
            <a:spLocks noGrp="1"/>
          </p:cNvSpPr>
          <p:nvPr>
            <p:ph type="title"/>
          </p:nvPr>
        </p:nvSpPr>
        <p:spPr/>
        <p:txBody>
          <a:bodyPr/>
          <a:lstStyle/>
          <a:p>
            <a:pPr algn="ctr"/>
            <a:r>
              <a:rPr lang="en-GB" dirty="0"/>
              <a:t>About </a:t>
            </a:r>
            <a:r>
              <a:rPr lang="en-GB" dirty="0" err="1"/>
              <a:t>Sartify</a:t>
            </a:r>
            <a:r>
              <a:rPr lang="en-GB" dirty="0"/>
              <a:t> </a:t>
            </a:r>
            <a:endParaRPr lang="en-US" dirty="0"/>
          </a:p>
        </p:txBody>
      </p:sp>
      <p:pic>
        <p:nvPicPr>
          <p:cNvPr id="5" name="Picture 4">
            <a:extLst>
              <a:ext uri="{FF2B5EF4-FFF2-40B4-BE49-F238E27FC236}">
                <a16:creationId xmlns:a16="http://schemas.microsoft.com/office/drawing/2014/main" id="{0CAFB940-BB9A-581E-C892-501A02B546DB}"/>
              </a:ext>
            </a:extLst>
          </p:cNvPr>
          <p:cNvPicPr>
            <a:picLocks noChangeAspect="1"/>
          </p:cNvPicPr>
          <p:nvPr/>
        </p:nvPicPr>
        <p:blipFill rotWithShape="1">
          <a:blip r:embed="rId6"/>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144944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4EBE2C-E77B-EBD3-01E5-EC0F6F40C410}"/>
              </a:ext>
            </a:extLst>
          </p:cNvPr>
          <p:cNvSpPr>
            <a:spLocks noGrp="1"/>
          </p:cNvSpPr>
          <p:nvPr>
            <p:ph type="title"/>
          </p:nvPr>
        </p:nvSpPr>
        <p:spPr/>
        <p:txBody>
          <a:bodyPr/>
          <a:lstStyle/>
          <a:p>
            <a:r>
              <a:rPr lang="en-GB" dirty="0"/>
              <a:t>Chunking</a:t>
            </a:r>
          </a:p>
        </p:txBody>
      </p:sp>
      <p:sp>
        <p:nvSpPr>
          <p:cNvPr id="6" name="Content Placeholder 5">
            <a:extLst>
              <a:ext uri="{FF2B5EF4-FFF2-40B4-BE49-F238E27FC236}">
                <a16:creationId xmlns:a16="http://schemas.microsoft.com/office/drawing/2014/main" id="{69C04122-E502-D906-6FC6-F40FDD209992}"/>
              </a:ext>
            </a:extLst>
          </p:cNvPr>
          <p:cNvSpPr>
            <a:spLocks noGrp="1"/>
          </p:cNvSpPr>
          <p:nvPr>
            <p:ph idx="1"/>
          </p:nvPr>
        </p:nvSpPr>
        <p:spPr/>
        <p:txBody>
          <a:bodyPr/>
          <a:lstStyle/>
          <a:p>
            <a:r>
              <a:rPr lang="en-US" dirty="0"/>
              <a:t>Large Language Models (LLMs) like GPT have revolutionized natural language processing (NLP) capabilities. </a:t>
            </a:r>
            <a:r>
              <a:rPr lang="en-GB" dirty="0"/>
              <a:t>However, these models are typically closed-weight, meaning their weights are not publicly accessible.</a:t>
            </a:r>
          </a:p>
          <a:p>
            <a:r>
              <a:rPr lang="en-US" dirty="0"/>
              <a:t> Solution </a:t>
            </a:r>
            <a:r>
              <a:rPr lang="en-GB" dirty="0"/>
              <a:t>Open-weight models, on the other hand, offer transparency but often struggle with low-resource languages</a:t>
            </a:r>
          </a:p>
          <a:p>
            <a:r>
              <a:rPr lang="en-US" dirty="0">
                <a:solidFill>
                  <a:srgbClr val="FF0000"/>
                </a:solidFill>
              </a:rPr>
              <a:t>Gemma -2 - 2B </a:t>
            </a:r>
          </a:p>
          <a:p>
            <a:endParaRPr lang="en-GB" dirty="0"/>
          </a:p>
        </p:txBody>
      </p:sp>
      <p:pic>
        <p:nvPicPr>
          <p:cNvPr id="11" name="Picture 10">
            <a:extLst>
              <a:ext uri="{FF2B5EF4-FFF2-40B4-BE49-F238E27FC236}">
                <a16:creationId xmlns:a16="http://schemas.microsoft.com/office/drawing/2014/main" id="{36927B4F-9AAB-A3C7-2B61-8C29574CD689}"/>
              </a:ext>
            </a:extLst>
          </p:cNvPr>
          <p:cNvPicPr>
            <a:picLocks noChangeAspect="1"/>
          </p:cNvPicPr>
          <p:nvPr/>
        </p:nvPicPr>
        <p:blipFill>
          <a:blip r:embed="rId2"/>
          <a:stretch>
            <a:fillRect/>
          </a:stretch>
        </p:blipFill>
        <p:spPr>
          <a:xfrm>
            <a:off x="1844511" y="4041436"/>
            <a:ext cx="7596000" cy="925763"/>
          </a:xfrm>
          <a:prstGeom prst="rect">
            <a:avLst/>
          </a:prstGeom>
        </p:spPr>
      </p:pic>
      <p:pic>
        <p:nvPicPr>
          <p:cNvPr id="12" name="Picture 11">
            <a:extLst>
              <a:ext uri="{FF2B5EF4-FFF2-40B4-BE49-F238E27FC236}">
                <a16:creationId xmlns:a16="http://schemas.microsoft.com/office/drawing/2014/main" id="{4182FDC0-8A71-4206-C5DA-F06617FB0463}"/>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pic>
        <p:nvPicPr>
          <p:cNvPr id="14" name="Picture 13" descr="A screen shot of a computer&#10;&#10;Description automatically generated">
            <a:extLst>
              <a:ext uri="{FF2B5EF4-FFF2-40B4-BE49-F238E27FC236}">
                <a16:creationId xmlns:a16="http://schemas.microsoft.com/office/drawing/2014/main" id="{3AC86567-A989-9D92-A4FA-594709D18C5B}"/>
              </a:ext>
            </a:extLst>
          </p:cNvPr>
          <p:cNvPicPr>
            <a:picLocks noChangeAspect="1"/>
          </p:cNvPicPr>
          <p:nvPr/>
        </p:nvPicPr>
        <p:blipFill rotWithShape="1">
          <a:blip r:embed="rId4"/>
          <a:srcRect b="15831"/>
          <a:stretch/>
        </p:blipFill>
        <p:spPr>
          <a:xfrm>
            <a:off x="1523488" y="4967199"/>
            <a:ext cx="8134350" cy="1603418"/>
          </a:xfrm>
          <a:prstGeom prst="rect">
            <a:avLst/>
          </a:prstGeom>
        </p:spPr>
      </p:pic>
    </p:spTree>
    <p:extLst>
      <p:ext uri="{BB962C8B-B14F-4D97-AF65-F5344CB8AC3E}">
        <p14:creationId xmlns:p14="http://schemas.microsoft.com/office/powerpoint/2010/main" val="2959427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DD28F-1AF8-D589-72C0-5AC31C9243EB}"/>
              </a:ext>
            </a:extLst>
          </p:cNvPr>
          <p:cNvSpPr>
            <a:spLocks noGrp="1"/>
          </p:cNvSpPr>
          <p:nvPr>
            <p:ph type="title"/>
          </p:nvPr>
        </p:nvSpPr>
        <p:spPr/>
        <p:txBody>
          <a:bodyPr>
            <a:normAutofit/>
          </a:bodyPr>
          <a:lstStyle/>
          <a:p>
            <a:r>
              <a:rPr lang="en-GB" dirty="0"/>
              <a:t>Why Afrocentric</a:t>
            </a:r>
          </a:p>
        </p:txBody>
      </p:sp>
      <p:sp>
        <p:nvSpPr>
          <p:cNvPr id="3" name="Content Placeholder 2">
            <a:extLst>
              <a:ext uri="{FF2B5EF4-FFF2-40B4-BE49-F238E27FC236}">
                <a16:creationId xmlns:a16="http://schemas.microsoft.com/office/drawing/2014/main" id="{44D4430E-94EA-F82E-458D-050C0628CE73}"/>
              </a:ext>
            </a:extLst>
          </p:cNvPr>
          <p:cNvSpPr>
            <a:spLocks noGrp="1"/>
          </p:cNvSpPr>
          <p:nvPr>
            <p:ph idx="1"/>
          </p:nvPr>
        </p:nvSpPr>
        <p:spPr/>
        <p:txBody>
          <a:bodyPr/>
          <a:lstStyle/>
          <a:p>
            <a:r>
              <a:rPr lang="en-GB" dirty="0"/>
              <a:t>Open/Closed-weight struggle also with Domain-specific and Task-specific LLMs</a:t>
            </a:r>
          </a:p>
        </p:txBody>
      </p:sp>
      <p:pic>
        <p:nvPicPr>
          <p:cNvPr id="1026" name="Picture 2" descr="Medical benchmark vs Price">
            <a:extLst>
              <a:ext uri="{FF2B5EF4-FFF2-40B4-BE49-F238E27FC236}">
                <a16:creationId xmlns:a16="http://schemas.microsoft.com/office/drawing/2014/main" id="{6125BF61-24F3-67C5-332E-656EB14022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682" y="2672892"/>
            <a:ext cx="4428000" cy="36033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0A8AEC2-34B7-948E-AFBC-799758C84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6360" y="2799637"/>
            <a:ext cx="5933590" cy="3384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5D4A146-A8C0-37BA-A2D2-5977E3F7A2FA}"/>
              </a:ext>
            </a:extLst>
          </p:cNvPr>
          <p:cNvPicPr>
            <a:picLocks noChangeAspect="1"/>
          </p:cNvPicPr>
          <p:nvPr/>
        </p:nvPicPr>
        <p:blipFill rotWithShape="1">
          <a:blip r:embed="rId4"/>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682779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46F20-B264-D6B1-4565-26146F3EC58F}"/>
              </a:ext>
            </a:extLst>
          </p:cNvPr>
          <p:cNvSpPr>
            <a:spLocks noGrp="1"/>
          </p:cNvSpPr>
          <p:nvPr>
            <p:ph type="title"/>
          </p:nvPr>
        </p:nvSpPr>
        <p:spPr/>
        <p:txBody>
          <a:bodyPr/>
          <a:lstStyle/>
          <a:p>
            <a:r>
              <a:rPr lang="en-GB" dirty="0"/>
              <a:t>Use Cases</a:t>
            </a:r>
          </a:p>
        </p:txBody>
      </p:sp>
      <p:sp>
        <p:nvSpPr>
          <p:cNvPr id="3" name="Content Placeholder 2">
            <a:extLst>
              <a:ext uri="{FF2B5EF4-FFF2-40B4-BE49-F238E27FC236}">
                <a16:creationId xmlns:a16="http://schemas.microsoft.com/office/drawing/2014/main" id="{08AC6E71-6C03-A885-56B5-3684DE8532B1}"/>
              </a:ext>
            </a:extLst>
          </p:cNvPr>
          <p:cNvSpPr>
            <a:spLocks noGrp="1"/>
          </p:cNvSpPr>
          <p:nvPr>
            <p:ph idx="1"/>
          </p:nvPr>
        </p:nvSpPr>
        <p:spPr/>
        <p:txBody>
          <a:bodyPr/>
          <a:lstStyle/>
          <a:p>
            <a:r>
              <a:rPr lang="en-GB" dirty="0"/>
              <a:t>Small Business Support: LLMs can handle customer inquiries, resolve issues, and provide information, reducing the need for human agents.</a:t>
            </a:r>
          </a:p>
          <a:p>
            <a:r>
              <a:rPr lang="en-GB" dirty="0"/>
              <a:t>Education: Offering customized learning experiences, answering student queries, and providing assignment feedback.</a:t>
            </a:r>
          </a:p>
          <a:p>
            <a:r>
              <a:rPr lang="en-GB" dirty="0"/>
              <a:t>Public Services: Providing accurate and timely information to the public on government services, policies, and announcements.</a:t>
            </a:r>
          </a:p>
          <a:p>
            <a:r>
              <a:rPr lang="en-GB" dirty="0"/>
              <a:t>Health: Assisting doctors by </a:t>
            </a:r>
            <a:r>
              <a:rPr lang="en-GB" dirty="0" err="1"/>
              <a:t>analyzing</a:t>
            </a:r>
            <a:r>
              <a:rPr lang="en-GB" dirty="0"/>
              <a:t> patient data, suggesting possible diagnoses, and recommending treatment options.</a:t>
            </a:r>
          </a:p>
          <a:p>
            <a:r>
              <a:rPr lang="en-GB" dirty="0"/>
              <a:t>Law: </a:t>
            </a:r>
            <a:r>
              <a:rPr lang="en-GB" dirty="0" err="1"/>
              <a:t>Analyzing</a:t>
            </a:r>
            <a:r>
              <a:rPr lang="en-GB" dirty="0"/>
              <a:t> case law, statutes, and legal documents to assist lawyers in preparing cases.</a:t>
            </a:r>
          </a:p>
        </p:txBody>
      </p:sp>
      <p:pic>
        <p:nvPicPr>
          <p:cNvPr id="4" name="Picture 3">
            <a:extLst>
              <a:ext uri="{FF2B5EF4-FFF2-40B4-BE49-F238E27FC236}">
                <a16:creationId xmlns:a16="http://schemas.microsoft.com/office/drawing/2014/main" id="{DA33A277-2C1F-FC74-943E-D93014239E40}"/>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5193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45F9FD-70A1-881C-26E4-BC995F6A7FCF}"/>
              </a:ext>
            </a:extLst>
          </p:cNvPr>
          <p:cNvSpPr/>
          <p:nvPr/>
        </p:nvSpPr>
        <p:spPr>
          <a:xfrm>
            <a:off x="0" y="2379622"/>
            <a:ext cx="12191999" cy="447837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0D0D0D"/>
              </a:solidFill>
              <a:effectLst/>
              <a:uLnTx/>
              <a:uFillTx/>
              <a:latin typeface="Söhne"/>
              <a:ea typeface="+mn-ea"/>
              <a:cs typeface="+mn-cs"/>
            </a:endParaRPr>
          </a:p>
        </p:txBody>
      </p:sp>
      <p:sp>
        <p:nvSpPr>
          <p:cNvPr id="8" name="Rectangle 7">
            <a:extLst>
              <a:ext uri="{FF2B5EF4-FFF2-40B4-BE49-F238E27FC236}">
                <a16:creationId xmlns:a16="http://schemas.microsoft.com/office/drawing/2014/main" id="{072D404C-D4BF-0885-A66A-BC5C5F17AEB1}"/>
              </a:ext>
            </a:extLst>
          </p:cNvPr>
          <p:cNvSpPr/>
          <p:nvPr/>
        </p:nvSpPr>
        <p:spPr>
          <a:xfrm>
            <a:off x="3059374" y="2792104"/>
            <a:ext cx="6105098" cy="636896"/>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0" normalizeH="0" baseline="0" noProof="0" dirty="0">
              <a:ln>
                <a:noFill/>
              </a:ln>
              <a:solidFill>
                <a:srgbClr val="0D0D0D"/>
              </a:solidFill>
              <a:effectLst/>
              <a:uLnTx/>
              <a:uFillTx/>
              <a:latin typeface="Söhne"/>
              <a:ea typeface="+mn-ea"/>
              <a:cs typeface="+mn-cs"/>
            </a:endParaRPr>
          </a:p>
        </p:txBody>
      </p:sp>
      <p:sp>
        <p:nvSpPr>
          <p:cNvPr id="6" name="Rectangle 5">
            <a:extLst>
              <a:ext uri="{FF2B5EF4-FFF2-40B4-BE49-F238E27FC236}">
                <a16:creationId xmlns:a16="http://schemas.microsoft.com/office/drawing/2014/main" id="{644C5382-457C-B8CC-DFD5-EEA9DB244DE6}"/>
              </a:ext>
            </a:extLst>
          </p:cNvPr>
          <p:cNvSpPr/>
          <p:nvPr/>
        </p:nvSpPr>
        <p:spPr>
          <a:xfrm>
            <a:off x="68240" y="4972334"/>
            <a:ext cx="6105098" cy="1023582"/>
          </a:xfrm>
          <a:prstGeom prst="rect">
            <a:avLst/>
          </a:prstGeom>
          <a:solidFill>
            <a:schemeClr val="tx2">
              <a:lumMod val="40000"/>
              <a:lumOff val="60000"/>
            </a:schemeClr>
          </a:solidFill>
          <a:ln>
            <a:solidFill>
              <a:schemeClr val="tx2">
                <a:lumMod val="40000"/>
                <a:lumOff val="6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9BF7CA-1307-F475-46A7-B25EFFBB58BE}"/>
              </a:ext>
            </a:extLst>
          </p:cNvPr>
          <p:cNvSpPr>
            <a:spLocks noGrp="1"/>
          </p:cNvSpPr>
          <p:nvPr>
            <p:ph type="title"/>
          </p:nvPr>
        </p:nvSpPr>
        <p:spPr>
          <a:xfrm>
            <a:off x="0" y="4608"/>
            <a:ext cx="12192000" cy="1133745"/>
          </a:xfrm>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en-GB" dirty="0">
                <a:solidFill>
                  <a:srgbClr val="0D0D0D"/>
                </a:solidFill>
                <a:latin typeface="Söhne"/>
              </a:rPr>
              <a:t>               Technical</a:t>
            </a:r>
            <a:r>
              <a:rPr lang="en-US" dirty="0">
                <a:solidFill>
                  <a:srgbClr val="0D0D0D"/>
                </a:solidFill>
                <a:latin typeface="Söhne"/>
              </a:rPr>
              <a:t> Part of LLM</a:t>
            </a:r>
            <a:endParaRPr lang="en-US" dirty="0"/>
          </a:p>
        </p:txBody>
      </p:sp>
      <p:sp>
        <p:nvSpPr>
          <p:cNvPr id="3" name="Content Placeholder 2">
            <a:extLst>
              <a:ext uri="{FF2B5EF4-FFF2-40B4-BE49-F238E27FC236}">
                <a16:creationId xmlns:a16="http://schemas.microsoft.com/office/drawing/2014/main" id="{CECCB742-07D3-6D27-96D0-E4EBC6C1D352}"/>
              </a:ext>
            </a:extLst>
          </p:cNvPr>
          <p:cNvSpPr>
            <a:spLocks noGrp="1"/>
          </p:cNvSpPr>
          <p:nvPr>
            <p:ph idx="1"/>
          </p:nvPr>
        </p:nvSpPr>
        <p:spPr>
          <a:xfrm>
            <a:off x="0" y="2365976"/>
            <a:ext cx="12191999" cy="4492023"/>
          </a:xfrm>
        </p:spPr>
        <p:txBody>
          <a:bodyPr>
            <a:normAutofit/>
          </a:bodyPr>
          <a:lstStyle/>
          <a:p>
            <a:pPr marL="0" indent="0" algn="ctr">
              <a:buNone/>
            </a:pPr>
            <a:endParaRPr lang="en-US" dirty="0"/>
          </a:p>
          <a:p>
            <a:pPr marL="0" indent="0" algn="ctr">
              <a:buNone/>
            </a:pPr>
            <a:r>
              <a:rPr lang="en-US" sz="3200" b="1" dirty="0"/>
              <a:t>Local LLMs</a:t>
            </a:r>
          </a:p>
          <a:p>
            <a:pPr marL="0" indent="0" algn="ctr">
              <a:buNone/>
            </a:pPr>
            <a:endParaRPr lang="en-US" dirty="0"/>
          </a:p>
          <a:p>
            <a:pPr marL="514350" indent="-514350" algn="just">
              <a:buFont typeface="+mj-lt"/>
              <a:buAutoNum type="arabicPeriod"/>
            </a:pPr>
            <a:r>
              <a:rPr lang="en-US" b="1" dirty="0">
                <a:solidFill>
                  <a:srgbClr val="0D0D0D"/>
                </a:solidFill>
                <a:latin typeface="Söhne"/>
              </a:rPr>
              <a:t>Vocabulary Expansion</a:t>
            </a:r>
          </a:p>
          <a:p>
            <a:pPr marL="514350" indent="-514350" algn="just">
              <a:buFont typeface="+mj-lt"/>
              <a:buAutoNum type="arabicPeriod"/>
            </a:pPr>
            <a:r>
              <a:rPr lang="en-US" b="1" dirty="0">
                <a:solidFill>
                  <a:srgbClr val="0D0D0D"/>
                </a:solidFill>
                <a:latin typeface="Söhne"/>
              </a:rPr>
              <a:t>Continue the Pretraining Foundation Model</a:t>
            </a:r>
          </a:p>
          <a:p>
            <a:pPr marL="514350" indent="-514350" algn="just">
              <a:buFont typeface="+mj-lt"/>
              <a:buAutoNum type="arabicPeriod"/>
            </a:pPr>
            <a:r>
              <a:rPr lang="en-US" b="1" dirty="0">
                <a:solidFill>
                  <a:srgbClr val="0D0D0D"/>
                </a:solidFill>
                <a:latin typeface="Söhne"/>
              </a:rPr>
              <a:t>Finetuning for Instruction Following</a:t>
            </a:r>
          </a:p>
          <a:p>
            <a:pPr marL="514350" indent="-514350" algn="just">
              <a:buFont typeface="+mj-lt"/>
              <a:buAutoNum type="arabicPeriod"/>
            </a:pPr>
            <a:r>
              <a:rPr lang="en-US" b="1" dirty="0">
                <a:solidFill>
                  <a:srgbClr val="0D0D0D"/>
                </a:solidFill>
                <a:latin typeface="Söhne"/>
              </a:rPr>
              <a:t>Finetuning for Model Alignment </a:t>
            </a:r>
          </a:p>
          <a:p>
            <a:pPr marL="514350" indent="-514350" algn="just">
              <a:buFont typeface="+mj-lt"/>
              <a:buAutoNum type="arabicPeriod"/>
            </a:pPr>
            <a:r>
              <a:rPr lang="en-US" b="1" dirty="0">
                <a:solidFill>
                  <a:srgbClr val="0D0D0D"/>
                </a:solidFill>
                <a:latin typeface="Söhne"/>
              </a:rPr>
              <a:t>Low-Rank Adaptation (</a:t>
            </a:r>
            <a:r>
              <a:rPr lang="en-US" b="1" dirty="0" err="1">
                <a:solidFill>
                  <a:srgbClr val="0D0D0D"/>
                </a:solidFill>
                <a:latin typeface="Söhne"/>
              </a:rPr>
              <a:t>LoRA</a:t>
            </a:r>
            <a:r>
              <a:rPr lang="en-US" b="1" dirty="0">
                <a:solidFill>
                  <a:srgbClr val="0D0D0D"/>
                </a:solidFill>
                <a:latin typeface="Söhne"/>
              </a:rPr>
              <a:t>)</a:t>
            </a:r>
          </a:p>
          <a:p>
            <a:pPr marL="0" indent="0" algn="just">
              <a:buNone/>
            </a:pPr>
            <a:endParaRPr lang="en-US" dirty="0">
              <a:solidFill>
                <a:srgbClr val="0D0D0D"/>
              </a:solidFill>
              <a:latin typeface="Söhne"/>
            </a:endParaRPr>
          </a:p>
          <a:p>
            <a:pPr algn="just"/>
            <a:endParaRPr lang="en-US" dirty="0"/>
          </a:p>
        </p:txBody>
      </p:sp>
      <p:pic>
        <p:nvPicPr>
          <p:cNvPr id="4" name="Picture 3">
            <a:extLst>
              <a:ext uri="{FF2B5EF4-FFF2-40B4-BE49-F238E27FC236}">
                <a16:creationId xmlns:a16="http://schemas.microsoft.com/office/drawing/2014/main" id="{5184F7D6-01D0-AA53-FF45-78907C4C5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6487" y="0"/>
            <a:ext cx="1152000" cy="1152000"/>
          </a:xfrm>
          <a:prstGeom prst="rect">
            <a:avLst/>
          </a:prstGeom>
        </p:spPr>
      </p:pic>
      <p:sp>
        <p:nvSpPr>
          <p:cNvPr id="5" name="TextBox 4">
            <a:extLst>
              <a:ext uri="{FF2B5EF4-FFF2-40B4-BE49-F238E27FC236}">
                <a16:creationId xmlns:a16="http://schemas.microsoft.com/office/drawing/2014/main" id="{CEA49FAC-8DA6-D4A5-3BA9-93D36A7E60C8}"/>
              </a:ext>
            </a:extLst>
          </p:cNvPr>
          <p:cNvSpPr txBox="1"/>
          <p:nvPr/>
        </p:nvSpPr>
        <p:spPr>
          <a:xfrm>
            <a:off x="0" y="1152000"/>
            <a:ext cx="12192000"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Calibri" panose="020F0502020204030204"/>
                <a:ea typeface="+mn-ea"/>
                <a:cs typeface="+mn-cs"/>
              </a:rPr>
              <a:t>Prompting and RAG are equivalent to feature engineering (data augmentation, to be exact) in the traditional ML paradigm while finetuning and pretraining are equivalent to model training. So, all three are needed for the best results.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Andriy </a:t>
            </a:r>
            <a:r>
              <a:rPr kumimoji="0" lang="en-US" sz="1800" b="0" i="0" u="none" strike="noStrike" kern="1200" cap="none" spc="0" normalizeH="0" baseline="0" noProof="0" dirty="0" err="1">
                <a:ln>
                  <a:noFill/>
                </a:ln>
                <a:solidFill>
                  <a:srgbClr val="0070C0"/>
                </a:solidFill>
                <a:effectLst/>
                <a:uLnTx/>
                <a:uFillTx/>
                <a:latin typeface="Calibri" panose="020F0502020204030204"/>
                <a:ea typeface="+mn-ea"/>
                <a:cs typeface="+mn-cs"/>
              </a:rPr>
              <a:t>Burkov</a:t>
            </a: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70AD47"/>
                </a:solidFill>
                <a:effectLst/>
                <a:uLnTx/>
                <a:uFillTx/>
                <a:latin typeface="Calibri" panose="020F0502020204030204"/>
                <a:ea typeface="+mn-ea"/>
                <a:cs typeface="+mn-cs"/>
              </a:rPr>
              <a:t>TalentNeuron</a:t>
            </a:r>
            <a:endParaRPr kumimoji="0" lang="en-US" sz="1800" b="0" i="0" u="none" strike="noStrike" kern="1200" cap="none" spc="0" normalizeH="0" baseline="0" noProof="0" dirty="0">
              <a:ln>
                <a:noFill/>
              </a:ln>
              <a:solidFill>
                <a:srgbClr val="70AD47"/>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B74B28B3-7DC9-1133-BD16-780CCD48A249}"/>
              </a:ext>
            </a:extLst>
          </p:cNvPr>
          <p:cNvSpPr/>
          <p:nvPr/>
        </p:nvSpPr>
        <p:spPr>
          <a:xfrm>
            <a:off x="6173338" y="5161128"/>
            <a:ext cx="4403677" cy="6368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dirty="0">
                <a:ln>
                  <a:noFill/>
                </a:ln>
                <a:solidFill>
                  <a:srgbClr val="0D0D0D"/>
                </a:solidFill>
                <a:effectLst/>
                <a:uLnTx/>
                <a:uFillTx/>
                <a:latin typeface="Söhne"/>
                <a:ea typeface="+mn-ea"/>
                <a:cs typeface="+mn-cs"/>
              </a:rPr>
              <a:t>Advance Finetuning </a:t>
            </a:r>
            <a:endParaRPr kumimoji="0" lang="en-US" sz="2800" b="1" i="0" u="none" strike="noStrike" kern="1200" cap="none" spc="0" normalizeH="0" baseline="0" noProof="0" dirty="0">
              <a:ln>
                <a:noFill/>
              </a:ln>
              <a:solidFill>
                <a:srgbClr val="0D0D0D"/>
              </a:solidFill>
              <a:effectLst/>
              <a:uLnTx/>
              <a:uFillTx/>
              <a:latin typeface="Söhne"/>
              <a:ea typeface="+mn-ea"/>
              <a:cs typeface="+mn-cs"/>
            </a:endParaRPr>
          </a:p>
        </p:txBody>
      </p:sp>
      <p:pic>
        <p:nvPicPr>
          <p:cNvPr id="10" name="Picture 9">
            <a:extLst>
              <a:ext uri="{FF2B5EF4-FFF2-40B4-BE49-F238E27FC236}">
                <a16:creationId xmlns:a16="http://schemas.microsoft.com/office/drawing/2014/main" id="{A2512F52-5CD1-A15E-B8B7-03966C7718A1}"/>
              </a:ext>
            </a:extLst>
          </p:cNvPr>
          <p:cNvPicPr>
            <a:picLocks noChangeAspect="1"/>
          </p:cNvPicPr>
          <p:nvPr/>
        </p:nvPicPr>
        <p:blipFill rotWithShape="1">
          <a:blip r:embed="rId3"/>
          <a:srcRect l="19138" t="34251" r="20835" b="34824"/>
          <a:stretch/>
        </p:blipFill>
        <p:spPr>
          <a:xfrm>
            <a:off x="0" y="0"/>
            <a:ext cx="2019300" cy="979714"/>
          </a:xfrm>
          <a:prstGeom prst="rect">
            <a:avLst/>
          </a:prstGeom>
        </p:spPr>
      </p:pic>
    </p:spTree>
    <p:extLst>
      <p:ext uri="{BB962C8B-B14F-4D97-AF65-F5344CB8AC3E}">
        <p14:creationId xmlns:p14="http://schemas.microsoft.com/office/powerpoint/2010/main" val="1431066193"/>
      </p:ext>
    </p:extLst>
  </p:cSld>
  <p:clrMapOvr>
    <a:masterClrMapping/>
  </p:clrMapOvr>
</p:sld>
</file>

<file path=ppt/theme/theme1.xml><?xml version="1.0" encoding="utf-8"?>
<a:theme xmlns:a="http://schemas.openxmlformats.org/drawingml/2006/main" name="2_Office Theme">
  <a:themeElements>
    <a:clrScheme name="AI for Good Summit">
      <a:dk1>
        <a:srgbClr val="000000"/>
      </a:dk1>
      <a:lt1>
        <a:srgbClr val="FFFFFF"/>
      </a:lt1>
      <a:dk2>
        <a:srgbClr val="101011"/>
      </a:dk2>
      <a:lt2>
        <a:srgbClr val="FFFFFF"/>
      </a:lt2>
      <a:accent1>
        <a:srgbClr val="1698D7"/>
      </a:accent1>
      <a:accent2>
        <a:srgbClr val="F9CC0A"/>
      </a:accent2>
      <a:accent3>
        <a:srgbClr val="1698D7"/>
      </a:accent3>
      <a:accent4>
        <a:srgbClr val="FFFFFF"/>
      </a:accent4>
      <a:accent5>
        <a:srgbClr val="5B9BD5"/>
      </a:accent5>
      <a:accent6>
        <a:srgbClr val="F9CC0A"/>
      </a:accent6>
      <a:hlink>
        <a:srgbClr val="F9CC0A"/>
      </a:hlink>
      <a:folHlink>
        <a:srgbClr val="F1C60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F01DED5CBF0E2458EFEBFCFE4495879" ma:contentTypeVersion="4" ma:contentTypeDescription="Create a new document." ma:contentTypeScope="" ma:versionID="9959b31e8ff8aa66dfd24d0d3915248b">
  <xsd:schema xmlns:xsd="http://www.w3.org/2001/XMLSchema" xmlns:xs="http://www.w3.org/2001/XMLSchema" xmlns:p="http://schemas.microsoft.com/office/2006/metadata/properties" xmlns:ns2="c186c16a-6bdf-4ee1-a928-99a0bc62ca9a" xmlns:ns3="446e7bc8-f524-4d17-847f-03f416651072" targetNamespace="http://schemas.microsoft.com/office/2006/metadata/properties" ma:root="true" ma:fieldsID="317e66e68f73f93589afd63e49265652" ns2:_="" ns3:_="">
    <xsd:import namespace="c186c16a-6bdf-4ee1-a928-99a0bc62ca9a"/>
    <xsd:import namespace="446e7bc8-f524-4d17-847f-03f41665107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86c16a-6bdf-4ee1-a928-99a0bc62ca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46e7bc8-f524-4d17-847f-03f41665107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446e7bc8-f524-4d17-847f-03f416651072">
      <UserInfo>
        <DisplayName>Co, Chiara Kirsten</DisplayName>
        <AccountId>12</AccountId>
        <AccountType/>
      </UserInfo>
    </SharedWithUsers>
  </documentManagement>
</p:properties>
</file>

<file path=customXml/itemProps1.xml><?xml version="1.0" encoding="utf-8"?>
<ds:datastoreItem xmlns:ds="http://schemas.openxmlformats.org/officeDocument/2006/customXml" ds:itemID="{C985D613-38CF-9B43-9E24-89B6C30FE11E}">
  <ds:schemaRefs>
    <ds:schemaRef ds:uri="446e7bc8-f524-4d17-847f-03f416651072"/>
    <ds:schemaRef ds:uri="c186c16a-6bdf-4ee1-a928-99a0bc62ca9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67EE8EB-70CF-1A41-AE8F-3506C6BC4A0A}">
  <ds:schemaRefs>
    <ds:schemaRef ds:uri="http://schemas.microsoft.com/sharepoint/v3/contenttype/forms"/>
  </ds:schemaRefs>
</ds:datastoreItem>
</file>

<file path=customXml/itemProps3.xml><?xml version="1.0" encoding="utf-8"?>
<ds:datastoreItem xmlns:ds="http://schemas.openxmlformats.org/officeDocument/2006/customXml" ds:itemID="{4088E605-6556-0C42-8C7F-3E21BCC55128}">
  <ds:schemaRefs>
    <ds:schemaRef ds:uri="446e7bc8-f524-4d17-847f-03f416651072"/>
    <ds:schemaRef ds:uri="c186c16a-6bdf-4ee1-a928-99a0bc62ca9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8579</TotalTime>
  <Words>1082</Words>
  <Application>Microsoft Office PowerPoint</Application>
  <PresentationFormat>Widescreen</PresentationFormat>
  <Paragraphs>132</Paragraphs>
  <Slides>14</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14</vt:i4>
      </vt:variant>
    </vt:vector>
  </HeadingPairs>
  <TitlesOfParts>
    <vt:vector size="23" baseType="lpstr">
      <vt:lpstr>Arial</vt:lpstr>
      <vt:lpstr>AvenirNext LT Pro Regular</vt:lpstr>
      <vt:lpstr>Calibri</vt:lpstr>
      <vt:lpstr>Calibri Light</vt:lpstr>
      <vt:lpstr>Satoshi-Regular</vt:lpstr>
      <vt:lpstr>Söhne</vt:lpstr>
      <vt:lpstr>Wingdings</vt:lpstr>
      <vt:lpstr>2_Office Theme</vt:lpstr>
      <vt:lpstr>Office Theme</vt:lpstr>
      <vt:lpstr>Effective Chunking Strategies for LLMs</vt:lpstr>
      <vt:lpstr>PowerPoint Presentation</vt:lpstr>
      <vt:lpstr>Overview of the Presentation</vt:lpstr>
      <vt:lpstr>About Sartify</vt:lpstr>
      <vt:lpstr>About Sartify </vt:lpstr>
      <vt:lpstr>Chunking</vt:lpstr>
      <vt:lpstr>Why Afrocentric</vt:lpstr>
      <vt:lpstr>Use Cases</vt:lpstr>
      <vt:lpstr>               Technical Part of LLM</vt:lpstr>
      <vt:lpstr>                          Vocabulary Expansion</vt:lpstr>
      <vt:lpstr>Vocabulary Expansion</vt:lpstr>
      <vt:lpstr>Continue the Pretraining </vt:lpstr>
      <vt:lpstr>Finetuning for Instruction Following </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Werner, Frederic</dc:creator>
  <cp:lastModifiedBy>Michael Mollel</cp:lastModifiedBy>
  <cp:revision>43</cp:revision>
  <dcterms:modified xsi:type="dcterms:W3CDTF">2024-08-16T20:22:31Z</dcterms:modified>
</cp:coreProperties>
</file>